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tmp" ContentType="image/png"/>
  <Default Extension="vsdx" ContentType="application/vnd.ms-visio.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notesSlides/notesSlide21.xml" ContentType="application/vnd.openxmlformats-officedocument.presentationml.notesSlide+xml"/>
  <Override PartName="/ppt/tags/tag2.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sldIdLst>
    <p:sldId id="258" r:id="rId2"/>
    <p:sldId id="354" r:id="rId3"/>
    <p:sldId id="268" r:id="rId4"/>
    <p:sldId id="377" r:id="rId5"/>
    <p:sldId id="344" r:id="rId6"/>
    <p:sldId id="345" r:id="rId7"/>
    <p:sldId id="378" r:id="rId8"/>
    <p:sldId id="379" r:id="rId9"/>
    <p:sldId id="380" r:id="rId10"/>
    <p:sldId id="381" r:id="rId11"/>
    <p:sldId id="348" r:id="rId12"/>
    <p:sldId id="382" r:id="rId13"/>
    <p:sldId id="364" r:id="rId14"/>
    <p:sldId id="365" r:id="rId15"/>
    <p:sldId id="384" r:id="rId16"/>
    <p:sldId id="385" r:id="rId17"/>
    <p:sldId id="386" r:id="rId18"/>
    <p:sldId id="383" r:id="rId19"/>
    <p:sldId id="387" r:id="rId20"/>
    <p:sldId id="292" r:id="rId21"/>
    <p:sldId id="362" r:id="rId22"/>
    <p:sldId id="369" r:id="rId23"/>
    <p:sldId id="370" r:id="rId24"/>
    <p:sldId id="371" r:id="rId25"/>
    <p:sldId id="372" r:id="rId26"/>
    <p:sldId id="351" r:id="rId27"/>
    <p:sldId id="366" r:id="rId28"/>
    <p:sldId id="388" r:id="rId29"/>
    <p:sldId id="389" r:id="rId30"/>
    <p:sldId id="390" r:id="rId31"/>
    <p:sldId id="373" r:id="rId32"/>
    <p:sldId id="374" r:id="rId33"/>
    <p:sldId id="375" r:id="rId34"/>
    <p:sldId id="376" r:id="rId35"/>
    <p:sldId id="350" r:id="rId36"/>
    <p:sldId id="367" r:id="rId37"/>
    <p:sldId id="326"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C3E6"/>
    <a:srgbClr val="5B9BD5"/>
    <a:srgbClr val="F6F5F6"/>
    <a:srgbClr val="375A8D"/>
    <a:srgbClr val="224982"/>
    <a:srgbClr val="013B6D"/>
    <a:srgbClr val="005DA2"/>
    <a:srgbClr val="087D9D"/>
    <a:srgbClr val="F8F8F9"/>
    <a:srgbClr val="E1E6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563" autoAdjust="0"/>
    <p:restoredTop sz="78456" autoAdjust="0"/>
  </p:normalViewPr>
  <p:slideViewPr>
    <p:cSldViewPr snapToGrid="0">
      <p:cViewPr varScale="1">
        <p:scale>
          <a:sx n="56" d="100"/>
          <a:sy n="56" d="100"/>
        </p:scale>
        <p:origin x="948"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180A98-2236-4E05-B0CF-7BB6B040C14C}" type="datetimeFigureOut">
              <a:rPr lang="zh-CN" altLang="en-US" smtClean="0"/>
              <a:t>2021/5/31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5546F7-2DA6-41A2-8059-4F1510DEE3D4}" type="slidenum">
              <a:rPr lang="zh-CN" altLang="en-US" smtClean="0"/>
              <a:t>‹#›</a:t>
            </a:fld>
            <a:endParaRPr lang="zh-CN" altLang="en-US"/>
          </a:p>
        </p:txBody>
      </p:sp>
    </p:spTree>
    <p:extLst>
      <p:ext uri="{BB962C8B-B14F-4D97-AF65-F5344CB8AC3E}">
        <p14:creationId xmlns:p14="http://schemas.microsoft.com/office/powerpoint/2010/main" val="3015152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1</a:t>
            </a:fld>
            <a:endParaRPr lang="zh-CN" altLang="en-US"/>
          </a:p>
        </p:txBody>
      </p:sp>
    </p:spTree>
    <p:extLst>
      <p:ext uri="{BB962C8B-B14F-4D97-AF65-F5344CB8AC3E}">
        <p14:creationId xmlns:p14="http://schemas.microsoft.com/office/powerpoint/2010/main" val="1245526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道路交通场景中涉及各种智能体之间复杂的交互，例如当车辆行驶在道路上，司机总是受到周围物理环境</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如车道线、红绿灯、障碍物信息</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和交通环境中各类智能体</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如行人、车辆、骑自行车的人</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的影响</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本文采用的数据集样本类型为复合栅格地图，由</a:t>
            </a:r>
            <a:r>
              <a:rPr lang="en-US" altLang="zh-CN" sz="1800" dirty="0">
                <a:effectLst/>
                <a:latin typeface="Times New Roman" panose="02020603050405020304" pitchFamily="18" charset="0"/>
                <a:ea typeface="宋体" panose="02010600030101010101" pitchFamily="2" charset="-122"/>
              </a:rPr>
              <a:t>Baidu-Apollo</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数据集中原始高清地图处理而来（图</a:t>
            </a:r>
            <a:r>
              <a:rPr lang="en-US" altLang="zh-CN" sz="1800" dirty="0">
                <a:effectLst/>
                <a:latin typeface="Times New Roman" panose="02020603050405020304" pitchFamily="18" charset="0"/>
                <a:ea typeface="宋体" panose="02010600030101010101" pitchFamily="2" charset="-122"/>
              </a:rPr>
              <a:t>2.6</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），其由静态语义地图、动态智能体位置地图和实时交通灯地图以及序列历史轨迹特征组成。</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10</a:t>
            </a:fld>
            <a:endParaRPr lang="zh-CN" altLang="en-US"/>
          </a:p>
        </p:txBody>
      </p:sp>
    </p:spTree>
    <p:extLst>
      <p:ext uri="{BB962C8B-B14F-4D97-AF65-F5344CB8AC3E}">
        <p14:creationId xmlns:p14="http://schemas.microsoft.com/office/powerpoint/2010/main" val="3185963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11</a:t>
            </a:fld>
            <a:endParaRPr lang="zh-CN" altLang="en-US"/>
          </a:p>
        </p:txBody>
      </p:sp>
    </p:spTree>
    <p:extLst>
      <p:ext uri="{BB962C8B-B14F-4D97-AF65-F5344CB8AC3E}">
        <p14:creationId xmlns:p14="http://schemas.microsoft.com/office/powerpoint/2010/main" val="1435782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机动车多模概率化轨迹预测模型基于</a:t>
            </a:r>
            <a:r>
              <a:rPr lang="en-US" altLang="zh-CN" sz="1800" dirty="0">
                <a:effectLst/>
                <a:latin typeface="Times New Roman" panose="02020603050405020304" pitchFamily="18" charset="0"/>
                <a:ea typeface="宋体" panose="02010600030101010101" pitchFamily="2" charset="-122"/>
              </a:rPr>
              <a:t>State-Anchor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技术，模型的整个架构是通过</a:t>
            </a:r>
            <a:r>
              <a:rPr lang="en-US" altLang="zh-CN" sz="1800" dirty="0">
                <a:effectLst/>
                <a:latin typeface="Times New Roman" panose="02020603050405020304" pitchFamily="18" charset="0"/>
                <a:ea typeface="宋体" panose="02010600030101010101" pitchFamily="2" charset="-122"/>
              </a:rPr>
              <a:t>Encoder-Interaction-Decoder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架构搭建，采用</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对数据集中的栅格地图信息和历史轨迹特征信息并行的进行编码，通过</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交互注意力网络对提取到的历史轨迹序列特征和地图场景特征进行整合并提取智能体之间和智能体与环境之间的交互信息，最后通过</a:t>
            </a:r>
            <a:r>
              <a:rPr lang="en-US" altLang="zh-CN" sz="1800" dirty="0" err="1">
                <a:effectLst/>
                <a:latin typeface="Times New Roman" panose="02020603050405020304" pitchFamily="18" charset="0"/>
                <a:ea typeface="宋体" panose="02010600030101010101" pitchFamily="2" charset="-122"/>
              </a:rPr>
              <a:t>VehMultiple-PredictionNET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预测网络，对网络模型的输入进行预测。</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12</a:t>
            </a:fld>
            <a:endParaRPr lang="zh-CN" altLang="en-US"/>
          </a:p>
        </p:txBody>
      </p:sp>
    </p:spTree>
    <p:extLst>
      <p:ext uri="{BB962C8B-B14F-4D97-AF65-F5344CB8AC3E}">
        <p14:creationId xmlns:p14="http://schemas.microsoft.com/office/powerpoint/2010/main" val="1796817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通过使用上述分支模型可以完全提取复杂交通场景中的时空表示，并输出经过特征提取过后的特征图</a:t>
                </a:r>
                <a14:m>
                  <m:oMath xmlns:m="http://schemas.openxmlformats.org/officeDocument/2006/math">
                    <m:sSub>
                      <m:sSubPr>
                        <m:ctrlPr>
                          <a:rPr lang="zh-CN" altLang="zh-CN" sz="2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，其中包含着该场景下做出预测所需要的环境信息、交互信息和历史序列信息。</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智能体的编码特征向量</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𝑉</m:t>
                        </m:r>
                      </m:e>
                      <m:sub>
                        <m:r>
                          <a:rPr lang="en-US" altLang="zh-CN" sz="1800" i="1">
                            <a:effectLst/>
                            <a:latin typeface="Cambria Math" panose="02040503050406030204" pitchFamily="18" charset="0"/>
                            <a:ea typeface="宋体" panose="02010600030101010101" pitchFamily="2" charset="-122"/>
                          </a:rPr>
                          <m:t>𝑠</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oMath>
                </a14:m>
                <a:r>
                  <a:rPr lang="zh-CN" altLang="zh-CN" sz="1800" dirty="0">
                    <a:effectLst/>
                    <a:latin typeface="Times New Roman" panose="02020603050405020304" pitchFamily="18" charset="0"/>
                    <a:ea typeface="宋体" panose="02010600030101010101" pitchFamily="2" charset="-122"/>
                  </a:rPr>
                  <a:t>中包含着输入的历史序列特征信息，即智能体的速度、位置变化、转向角等特征。</a:t>
                </a:r>
              </a:p>
              <a:p>
                <a:endParaRPr lang="zh-CN" altLang="en-US" b="1"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通过使用上述分支模型可以完全提取复杂交通场景中的时空表示，并输出经过特征提取过后的特征图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𝑉</a:t>
                </a:r>
                <a:r>
                  <a:rPr lang="zh-CN" altLang="zh-CN" sz="2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𝑝</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，其中包含着该场景下做出预测所需要的环境信息、交互信息和历史序列信息。</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智能体的编码特征向量</a:t>
                </a:r>
                <a:r>
                  <a:rPr lang="en-US" altLang="zh-CN" sz="1800" i="0">
                    <a:effectLst/>
                    <a:latin typeface="Cambria Math" panose="02040503050406030204" pitchFamily="18" charset="0"/>
                    <a:ea typeface="宋体" panose="02010600030101010101" pitchFamily="2" charset="-122"/>
                  </a:rPr>
                  <a:t>𝑉</a:t>
                </a:r>
                <a:r>
                  <a:rPr lang="zh-CN" altLang="zh-CN" sz="1800" i="0">
                    <a:effectLst/>
                    <a:latin typeface="Cambria Math" panose="02040503050406030204" pitchFamily="18" charset="0"/>
                    <a:ea typeface="宋体" panose="02010600030101010101" pitchFamily="2" charset="-122"/>
                  </a:rPr>
                  <a:t>_</a:t>
                </a:r>
                <a:r>
                  <a:rPr lang="en-US" altLang="zh-CN" sz="1800" i="0">
                    <a:effectLst/>
                    <a:latin typeface="Cambria Math" panose="02040503050406030204" pitchFamily="18" charset="0"/>
                    <a:ea typeface="宋体" panose="02010600030101010101" pitchFamily="2" charset="-122"/>
                  </a:rPr>
                  <a:t>𝑠 (𝑖)</a:t>
                </a:r>
                <a:r>
                  <a:rPr lang="zh-CN" altLang="zh-CN" sz="1800" dirty="0">
                    <a:effectLst/>
                    <a:latin typeface="Times New Roman" panose="02020603050405020304" pitchFamily="18" charset="0"/>
                    <a:ea typeface="宋体" panose="02010600030101010101" pitchFamily="2" charset="-122"/>
                  </a:rPr>
                  <a:t>中包含着输入的历史序列特征信息，即智能体的速度、位置变化、转向角等特征。</a:t>
                </a:r>
              </a:p>
              <a:p>
                <a:endParaRPr lang="zh-CN" altLang="en-US" b="1" dirty="0"/>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13</a:t>
            </a:fld>
            <a:endParaRPr lang="zh-CN" altLang="en-US"/>
          </a:p>
        </p:txBody>
      </p:sp>
    </p:spTree>
    <p:extLst>
      <p:ext uri="{BB962C8B-B14F-4D97-AF65-F5344CB8AC3E}">
        <p14:creationId xmlns:p14="http://schemas.microsoft.com/office/powerpoint/2010/main" val="15470333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交通智能体</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的行为取决于周围环境、其他障碍物以及智能体之间相互交互的作用。</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Interaction</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用于</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融合从</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中提取的特征图和特征向量信息。</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针对交互问题，</a:t>
                </a:r>
                <a:r>
                  <a:rPr lang="zh-CN" altLang="en-US" sz="1800" dirty="0">
                    <a:effectLst/>
                    <a:latin typeface="Times New Roman" panose="02020603050405020304" pitchFamily="18" charset="0"/>
                    <a:ea typeface="宋体" panose="02010600030101010101" pitchFamily="2" charset="-122"/>
                  </a:rPr>
                  <a:t>之前的方法中，</a:t>
                </a:r>
                <a:r>
                  <a:rPr lang="zh-CN" altLang="zh-CN" sz="1800" dirty="0">
                    <a:effectLst/>
                    <a:latin typeface="Times New Roman" panose="02020603050405020304" pitchFamily="18" charset="0"/>
                    <a:ea typeface="宋体" panose="02010600030101010101" pitchFamily="2" charset="-122"/>
                  </a:rPr>
                  <a:t>要么使用排列不变的对称函数，如</a:t>
                </a:r>
                <a:r>
                  <a:rPr lang="en-US" altLang="zh-CN" sz="1800" dirty="0">
                    <a:effectLst/>
                    <a:latin typeface="Times New Roman" panose="02020603050405020304" pitchFamily="18" charset="0"/>
                    <a:ea typeface="宋体" panose="02010600030101010101" pitchFamily="2" charset="-122"/>
                  </a:rPr>
                  <a:t>max</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mean</a:t>
                </a:r>
                <a:r>
                  <a:rPr lang="zh-CN" altLang="zh-CN" sz="1800" dirty="0">
                    <a:effectLst/>
                    <a:latin typeface="Times New Roman" panose="02020603050405020304" pitchFamily="18" charset="0"/>
                    <a:ea typeface="宋体" panose="02010600030101010101" pitchFamily="2" charset="-122"/>
                  </a:rPr>
                  <a:t>或</a:t>
                </a:r>
                <a:r>
                  <a:rPr lang="en-US" altLang="zh-CN" sz="1800" dirty="0" err="1">
                    <a:effectLst/>
                    <a:latin typeface="Times New Roman" panose="02020603050405020304" pitchFamily="18" charset="0"/>
                    <a:ea typeface="宋体" panose="02010600030101010101" pitchFamily="2" charset="-122"/>
                  </a:rPr>
                  <a:t>gumbel</a:t>
                </a:r>
                <a:r>
                  <a:rPr lang="zh-CN" altLang="zh-CN" sz="1800" dirty="0">
                    <a:effectLst/>
                    <a:latin typeface="Times New Roman" panose="02020603050405020304" pitchFamily="18" charset="0"/>
                    <a:ea typeface="宋体" panose="02010600030101010101" pitchFamily="2" charset="-122"/>
                  </a:rPr>
                  <a:t>池化函数，要么使用排序函数（</a:t>
                </a:r>
                <a:r>
                  <a:rPr lang="en-US" altLang="zh-CN" sz="1800" dirty="0">
                    <a:effectLst/>
                    <a:latin typeface="Times New Roman" panose="02020603050405020304" pitchFamily="18" charset="0"/>
                    <a:ea typeface="宋体" panose="02010600030101010101" pitchFamily="2" charset="-122"/>
                  </a:rPr>
                  <a:t>sort function</a:t>
                </a:r>
                <a:r>
                  <a:rPr lang="zh-CN" altLang="zh-CN" sz="1800" dirty="0">
                    <a:effectLst/>
                    <a:latin typeface="Times New Roman" panose="02020603050405020304" pitchFamily="18" charset="0"/>
                    <a:ea typeface="宋体" panose="02010600030101010101" pitchFamily="2" charset="-122"/>
                  </a:rPr>
                  <a:t>），如基于欧几里德距离</a:t>
                </a:r>
                <a:r>
                  <a:rPr lang="en-US" altLang="zh-CN" sz="1800" baseline="30000" dirty="0">
                    <a:effectLst/>
                    <a:latin typeface="Times New Roman" panose="02020603050405020304" pitchFamily="18" charset="0"/>
                    <a:ea typeface="宋体" panose="02010600030101010101" pitchFamily="2" charset="-122"/>
                  </a:rPr>
                  <a:t>[28]</a:t>
                </a:r>
                <a:r>
                  <a:rPr lang="zh-CN" altLang="zh-CN" sz="1800" dirty="0">
                    <a:effectLst/>
                    <a:latin typeface="Times New Roman" panose="02020603050405020304" pitchFamily="18" charset="0"/>
                    <a:ea typeface="宋体" panose="02010600030101010101" pitchFamily="2" charset="-122"/>
                  </a:rPr>
                  <a:t>的排序函数等。</a:t>
                </a:r>
                <a:r>
                  <a:rPr lang="zh-CN" altLang="en-US" sz="1800" dirty="0">
                    <a:effectLst/>
                    <a:latin typeface="Times New Roman" panose="02020603050405020304" pitchFamily="18" charset="0"/>
                    <a:ea typeface="宋体" panose="02010600030101010101" pitchFamily="2" charset="-122"/>
                  </a:rPr>
                  <a:t>这些方法</a:t>
                </a:r>
                <a:r>
                  <a:rPr lang="zh-CN" altLang="zh-CN" sz="1800" dirty="0">
                    <a:effectLst/>
                    <a:latin typeface="Times New Roman" panose="02020603050405020304" pitchFamily="18" charset="0"/>
                    <a:ea typeface="宋体" panose="02010600030101010101" pitchFamily="2" charset="-122"/>
                  </a:rPr>
                  <a:t>要么需要舍弃一些可能对交互而言非常重要的特征信息，例如需要设置场景内智能体的最大容纳数量来保持数据维度的一致性，要么需要引入先验偏差，如使用欧氏距离来衡量交互强度</a:t>
                </a:r>
                <a:r>
                  <a:rPr lang="en-US" altLang="zh-CN" sz="1800" baseline="30000" dirty="0">
                    <a:effectLst/>
                    <a:latin typeface="Times New Roman" panose="02020603050405020304" pitchFamily="18" charset="0"/>
                    <a:ea typeface="宋体" panose="02010600030101010101" pitchFamily="2" charset="-122"/>
                  </a:rPr>
                  <a:t>[45]</a:t>
                </a:r>
                <a:r>
                  <a:rPr lang="zh-CN" altLang="zh-CN" sz="1800" dirty="0">
                    <a:effectLst/>
                    <a:latin typeface="Times New Roman" panose="02020603050405020304" pitchFamily="18" charset="0"/>
                    <a:ea typeface="宋体" panose="02010600030101010101" pitchFamily="2" charset="-122"/>
                  </a:rPr>
                  <a:t>，这些都会对预测结果造成负面的影响。本文提出了一种交互网络</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，用来提取智能体与周围智能体和周围环境的交互信息。</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对于空间变换</a:t>
                </a:r>
                <a14:m>
                  <m:oMath xmlns:m="http://schemas.openxmlformats.org/officeDocument/2006/math">
                    <m:r>
                      <a:rPr lang="en-US" altLang="zh-CN" sz="1800" i="1">
                        <a:effectLst/>
                        <a:latin typeface="Cambria Math" panose="02040503050406030204" pitchFamily="18" charset="0"/>
                        <a:ea typeface="宋体" panose="02010600030101010101" pitchFamily="2" charset="-122"/>
                      </a:rPr>
                      <m:t>𝐴𝑓𝑓𝑖𝑛𝑒</m:t>
                    </m:r>
                    <m:r>
                      <a:rPr lang="en-US" altLang="zh-CN" sz="1800" i="1">
                        <a:effectLst/>
                        <a:latin typeface="Cambria Math" panose="02040503050406030204" pitchFamily="18" charset="0"/>
                        <a:ea typeface="宋体" panose="02010600030101010101" pitchFamily="2" charset="-122"/>
                      </a:rPr>
                      <m:t>(∙)</m:t>
                    </m:r>
                  </m:oMath>
                </a14:m>
                <a:r>
                  <a:rPr lang="zh-CN" altLang="zh-CN" sz="1800" dirty="0">
                    <a:effectLst/>
                    <a:latin typeface="Times New Roman" panose="02020603050405020304" pitchFamily="18" charset="0"/>
                    <a:ea typeface="宋体" panose="02010600030101010101" pitchFamily="2" charset="-122"/>
                  </a:rPr>
                  <a:t>模块，使用它来整合一定区域内智能体的特征信息。和主观印象一致，整张地图的信息对于单个智能体来说大多是无用的，我们只会关注在某一区域对自己有影响的信息。例如，行人不关心另一个人行道上的行人，车辆不会关注于远在另一个车道上的车辆，所以基于此设计使用仿射变换网络</a:t>
                </a:r>
                <a14:m>
                  <m:oMath xmlns:m="http://schemas.openxmlformats.org/officeDocument/2006/math">
                    <m:r>
                      <a:rPr lang="en-US" altLang="zh-CN" sz="1800" i="1">
                        <a:effectLst/>
                        <a:latin typeface="Cambria Math" panose="02040503050406030204" pitchFamily="18" charset="0"/>
                        <a:ea typeface="宋体" panose="02010600030101010101" pitchFamily="2" charset="-122"/>
                      </a:rPr>
                      <m:t>𝐴𝑓𝑓𝑖𝑛𝑒</m:t>
                    </m:r>
                    <m:r>
                      <a:rPr lang="en-US" altLang="zh-CN" sz="1800" i="1">
                        <a:effectLst/>
                        <a:latin typeface="Cambria Math" panose="02040503050406030204" pitchFamily="18" charset="0"/>
                        <a:ea typeface="宋体" panose="02010600030101010101" pitchFamily="2" charset="-122"/>
                      </a:rPr>
                      <m:t>(∙)</m:t>
                    </m:r>
                  </m:oMath>
                </a14:m>
                <a:r>
                  <a:rPr lang="zh-CN" altLang="zh-CN" sz="1800" dirty="0">
                    <a:effectLst/>
                    <a:latin typeface="Times New Roman" panose="02020603050405020304" pitchFamily="18" charset="0"/>
                    <a:ea typeface="宋体" panose="02010600030101010101" pitchFamily="2" charset="-122"/>
                  </a:rPr>
                  <a:t>来提取一个固定大小的特征映射，通过一个以智能体为中心的，使用智能体转向角为旋转角度的仿射矩阵将整个特征映射到交互感兴趣区域内</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并使用注意模块</a:t>
                </a:r>
                <a14:m>
                  <m:oMath xmlns:m="http://schemas.openxmlformats.org/officeDocument/2006/math">
                    <m:r>
                      <a:rPr lang="en-US" altLang="zh-CN" sz="1800" i="1">
                        <a:effectLst/>
                        <a:latin typeface="Cambria Math" panose="02040503050406030204" pitchFamily="18" charset="0"/>
                        <a:ea typeface="宋体" panose="02010600030101010101" pitchFamily="2" charset="-122"/>
                      </a:rPr>
                      <m:t>𝐴𝑇𝑇</m:t>
                    </m:r>
                    <m:d>
                      <m:dPr>
                        <m:ctrlPr>
                          <a:rPr lang="zh-CN" altLang="zh-CN" sz="1800"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rPr>
                          <m:t>∙</m:t>
                        </m:r>
                      </m:e>
                    </m:d>
                  </m:oMath>
                </a14:m>
                <a:r>
                  <a:rPr lang="zh-CN" altLang="zh-CN" sz="1800" dirty="0">
                    <a:effectLst/>
                    <a:latin typeface="Times New Roman" panose="02020603050405020304" pitchFamily="18" charset="0"/>
                    <a:ea typeface="宋体" panose="02010600030101010101" pitchFamily="2" charset="-122"/>
                  </a:rPr>
                  <a:t>提取感兴趣区域的交互特征</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使用特征</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𝐶</m:t>
                        </m:r>
                      </m:e>
                      <m:sub>
                        <m:r>
                          <a:rPr lang="en-US" altLang="zh-CN" sz="1800" i="1">
                            <a:effectLst/>
                            <a:latin typeface="Cambria Math" panose="02040503050406030204" pitchFamily="18" charset="0"/>
                            <a:ea typeface="宋体" panose="02010600030101010101" pitchFamily="2" charset="-122"/>
                          </a:rPr>
                          <m:t>𝑝</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oMath>
                </a14:m>
                <a:r>
                  <a:rPr lang="zh-CN" altLang="zh-CN" sz="1800" dirty="0">
                    <a:effectLst/>
                    <a:latin typeface="Times New Roman" panose="02020603050405020304" pitchFamily="18" charset="0"/>
                    <a:ea typeface="宋体" panose="02010600030101010101" pitchFamily="2" charset="-122"/>
                  </a:rPr>
                  <a:t>作为包含时空信息的最终编码特征，然后使用提取到的特征输入到机动车预测网络内</a:t>
                </a:r>
                <a:r>
                  <a:rPr lang="en-US" altLang="zh-CN" sz="1800" dirty="0" err="1">
                    <a:effectLst/>
                    <a:latin typeface="Times New Roman" panose="02020603050405020304" pitchFamily="18" charset="0"/>
                    <a:ea typeface="宋体" panose="02010600030101010101" pitchFamily="2" charset="-122"/>
                  </a:rPr>
                  <a:t>VehMultiple-PredictionNET</a:t>
                </a:r>
                <a:r>
                  <a:rPr lang="zh-CN" altLang="zh-CN" sz="1800" dirty="0">
                    <a:effectLst/>
                    <a:latin typeface="Times New Roman" panose="02020603050405020304" pitchFamily="18" charset="0"/>
                    <a:ea typeface="宋体" panose="02010600030101010101" pitchFamily="2" charset="-122"/>
                  </a:rPr>
                  <a:t>进行解码。在实际应用中，机动车的仿射变换的感兴趣区域设为</a:t>
                </a:r>
                <a:r>
                  <a:rPr lang="en-US" altLang="zh-CN" sz="1800" dirty="0">
                    <a:effectLst/>
                    <a:latin typeface="Times New Roman" panose="02020603050405020304" pitchFamily="18" charset="0"/>
                    <a:ea typeface="宋体" panose="02010600030101010101" pitchFamily="2" charset="-122"/>
                  </a:rPr>
                  <a:t>10*10</a:t>
                </a:r>
                <a:r>
                  <a:rPr lang="zh-CN" altLang="zh-CN" sz="1800" dirty="0">
                    <a:effectLst/>
                    <a:latin typeface="Times New Roman" panose="02020603050405020304" pitchFamily="18" charset="0"/>
                    <a:ea typeface="宋体" panose="02010600030101010101" pitchFamily="2" charset="-122"/>
                  </a:rPr>
                  <a:t>。</a:t>
                </a:r>
              </a:p>
              <a:p>
                <a:endParaRPr lang="zh-CN" altLang="en-US" dirty="0"/>
              </a:p>
            </p:txBody>
          </p:sp>
        </mc:Choice>
        <mc:Fallback xmlns="">
          <p:sp>
            <p:nvSpPr>
              <p:cNvPr id="3" name="备注占位符 2"/>
              <p:cNvSpPr>
                <a:spLocks noGrp="1"/>
              </p:cNvSpPr>
              <p:nvPr>
                <p:ph type="body" idx="1"/>
              </p:nvPr>
            </p:nvSpPr>
            <p:spPr/>
            <p:txBody>
              <a:bodyPr/>
              <a:lstStyle/>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交通智能体</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的行为取决于周围环境、其他障碍物以及智能体之间相互交互的作用。</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Interaction</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用于</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融合从</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中提取的特征图和特征向量信息。</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针对交互问题，</a:t>
                </a:r>
                <a:r>
                  <a:rPr lang="zh-CN" altLang="en-US" sz="1800" dirty="0">
                    <a:effectLst/>
                    <a:latin typeface="Times New Roman" panose="02020603050405020304" pitchFamily="18" charset="0"/>
                    <a:ea typeface="宋体" panose="02010600030101010101" pitchFamily="2" charset="-122"/>
                  </a:rPr>
                  <a:t>之前的方法中，</a:t>
                </a:r>
                <a:r>
                  <a:rPr lang="zh-CN" altLang="zh-CN" sz="1800" dirty="0">
                    <a:effectLst/>
                    <a:latin typeface="Times New Roman" panose="02020603050405020304" pitchFamily="18" charset="0"/>
                    <a:ea typeface="宋体" panose="02010600030101010101" pitchFamily="2" charset="-122"/>
                  </a:rPr>
                  <a:t>要么使用排列不变的对称函数，如</a:t>
                </a:r>
                <a:r>
                  <a:rPr lang="en-US" altLang="zh-CN" sz="1800" dirty="0">
                    <a:effectLst/>
                    <a:latin typeface="Times New Roman" panose="02020603050405020304" pitchFamily="18" charset="0"/>
                    <a:ea typeface="宋体" panose="02010600030101010101" pitchFamily="2" charset="-122"/>
                  </a:rPr>
                  <a:t>max</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mean</a:t>
                </a:r>
                <a:r>
                  <a:rPr lang="zh-CN" altLang="zh-CN" sz="1800" dirty="0">
                    <a:effectLst/>
                    <a:latin typeface="Times New Roman" panose="02020603050405020304" pitchFamily="18" charset="0"/>
                    <a:ea typeface="宋体" panose="02010600030101010101" pitchFamily="2" charset="-122"/>
                  </a:rPr>
                  <a:t>或</a:t>
                </a:r>
                <a:r>
                  <a:rPr lang="en-US" altLang="zh-CN" sz="1800" dirty="0" err="1">
                    <a:effectLst/>
                    <a:latin typeface="Times New Roman" panose="02020603050405020304" pitchFamily="18" charset="0"/>
                    <a:ea typeface="宋体" panose="02010600030101010101" pitchFamily="2" charset="-122"/>
                  </a:rPr>
                  <a:t>gumbel</a:t>
                </a:r>
                <a:r>
                  <a:rPr lang="zh-CN" altLang="zh-CN" sz="1800" dirty="0">
                    <a:effectLst/>
                    <a:latin typeface="Times New Roman" panose="02020603050405020304" pitchFamily="18" charset="0"/>
                    <a:ea typeface="宋体" panose="02010600030101010101" pitchFamily="2" charset="-122"/>
                  </a:rPr>
                  <a:t>池化函数，要么使用排序函数（</a:t>
                </a:r>
                <a:r>
                  <a:rPr lang="en-US" altLang="zh-CN" sz="1800" dirty="0">
                    <a:effectLst/>
                    <a:latin typeface="Times New Roman" panose="02020603050405020304" pitchFamily="18" charset="0"/>
                    <a:ea typeface="宋体" panose="02010600030101010101" pitchFamily="2" charset="-122"/>
                  </a:rPr>
                  <a:t>sort function</a:t>
                </a:r>
                <a:r>
                  <a:rPr lang="zh-CN" altLang="zh-CN" sz="1800" dirty="0">
                    <a:effectLst/>
                    <a:latin typeface="Times New Roman" panose="02020603050405020304" pitchFamily="18" charset="0"/>
                    <a:ea typeface="宋体" panose="02010600030101010101" pitchFamily="2" charset="-122"/>
                  </a:rPr>
                  <a:t>），如基于欧几里德距离</a:t>
                </a:r>
                <a:r>
                  <a:rPr lang="en-US" altLang="zh-CN" sz="1800" baseline="30000" dirty="0">
                    <a:effectLst/>
                    <a:latin typeface="Times New Roman" panose="02020603050405020304" pitchFamily="18" charset="0"/>
                    <a:ea typeface="宋体" panose="02010600030101010101" pitchFamily="2" charset="-122"/>
                  </a:rPr>
                  <a:t>[28]</a:t>
                </a:r>
                <a:r>
                  <a:rPr lang="zh-CN" altLang="zh-CN" sz="1800" dirty="0">
                    <a:effectLst/>
                    <a:latin typeface="Times New Roman" panose="02020603050405020304" pitchFamily="18" charset="0"/>
                    <a:ea typeface="宋体" panose="02010600030101010101" pitchFamily="2" charset="-122"/>
                  </a:rPr>
                  <a:t>的排序函数等。</a:t>
                </a:r>
                <a:r>
                  <a:rPr lang="zh-CN" altLang="en-US" sz="1800" dirty="0">
                    <a:effectLst/>
                    <a:latin typeface="Times New Roman" panose="02020603050405020304" pitchFamily="18" charset="0"/>
                    <a:ea typeface="宋体" panose="02010600030101010101" pitchFamily="2" charset="-122"/>
                  </a:rPr>
                  <a:t>这些方法</a:t>
                </a:r>
                <a:r>
                  <a:rPr lang="zh-CN" altLang="zh-CN" sz="1800" dirty="0">
                    <a:effectLst/>
                    <a:latin typeface="Times New Roman" panose="02020603050405020304" pitchFamily="18" charset="0"/>
                    <a:ea typeface="宋体" panose="02010600030101010101" pitchFamily="2" charset="-122"/>
                  </a:rPr>
                  <a:t>要么需要舍弃一些可能对交互而言非常重要的特征信息，例如需要设置场景内智能体的最大容纳数量来保持数据维度的一致性，要么需要引入先验偏差，如使用欧氏距离来衡量交互强度</a:t>
                </a:r>
                <a:r>
                  <a:rPr lang="en-US" altLang="zh-CN" sz="1800" baseline="30000" dirty="0">
                    <a:effectLst/>
                    <a:latin typeface="Times New Roman" panose="02020603050405020304" pitchFamily="18" charset="0"/>
                    <a:ea typeface="宋体" panose="02010600030101010101" pitchFamily="2" charset="-122"/>
                  </a:rPr>
                  <a:t>[45]</a:t>
                </a:r>
                <a:r>
                  <a:rPr lang="zh-CN" altLang="zh-CN" sz="1800" dirty="0">
                    <a:effectLst/>
                    <a:latin typeface="Times New Roman" panose="02020603050405020304" pitchFamily="18" charset="0"/>
                    <a:ea typeface="宋体" panose="02010600030101010101" pitchFamily="2" charset="-122"/>
                  </a:rPr>
                  <a:t>，这些都会对预测结果造成负面的影响。本文提出了一种交互网络</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，用来提取智能体与周围智能体和周围环境的交互信息。</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对于空间变换</a:t>
                </a:r>
                <a:r>
                  <a:rPr lang="en-US" altLang="zh-CN" sz="1800" i="0">
                    <a:effectLst/>
                    <a:latin typeface="Cambria Math" panose="02040503050406030204" pitchFamily="18" charset="0"/>
                    <a:ea typeface="宋体" panose="02010600030101010101" pitchFamily="2" charset="-122"/>
                  </a:rPr>
                  <a:t>𝐴𝑓𝑓𝑖𝑛𝑒(∙)</a:t>
                </a:r>
                <a:r>
                  <a:rPr lang="zh-CN" altLang="zh-CN" sz="1800" dirty="0">
                    <a:effectLst/>
                    <a:latin typeface="Times New Roman" panose="02020603050405020304" pitchFamily="18" charset="0"/>
                    <a:ea typeface="宋体" panose="02010600030101010101" pitchFamily="2" charset="-122"/>
                  </a:rPr>
                  <a:t>模块，使用它来整合一定区域内智能体的特征信息。和主观印象一致，整张地图的信息对于单个智能体来说大多是无用的，我们只会关注在某一区域对自己有影响的信息。例如，行人不关心另一个人行道上的行人，车辆不会关注于远在另一个车道上的车辆，所以基于此设计使用仿射变换网络</a:t>
                </a:r>
                <a:r>
                  <a:rPr lang="en-US" altLang="zh-CN" sz="1800" i="0">
                    <a:effectLst/>
                    <a:latin typeface="Cambria Math" panose="02040503050406030204" pitchFamily="18" charset="0"/>
                    <a:ea typeface="宋体" panose="02010600030101010101" pitchFamily="2" charset="-122"/>
                  </a:rPr>
                  <a:t>𝐴𝑓𝑓𝑖𝑛𝑒(∙)</a:t>
                </a:r>
                <a:r>
                  <a:rPr lang="zh-CN" altLang="zh-CN" sz="1800" dirty="0">
                    <a:effectLst/>
                    <a:latin typeface="Times New Roman" panose="02020603050405020304" pitchFamily="18" charset="0"/>
                    <a:ea typeface="宋体" panose="02010600030101010101" pitchFamily="2" charset="-122"/>
                  </a:rPr>
                  <a:t>来提取一个固定大小的特征映射，通过一个以智能体为中心的，使用智能体转向角为旋转角度的仿射矩阵将整个特征映射到交互感兴趣区域内</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并使用注意模块</a:t>
                </a:r>
                <a:r>
                  <a:rPr lang="en-US" altLang="zh-CN" sz="1800" i="0">
                    <a:effectLst/>
                    <a:latin typeface="Cambria Math" panose="02040503050406030204" pitchFamily="18" charset="0"/>
                    <a:ea typeface="宋体" panose="02010600030101010101" pitchFamily="2" charset="-122"/>
                  </a:rPr>
                  <a:t>𝐴𝑇𝑇</a:t>
                </a:r>
                <a:r>
                  <a:rPr lang="zh-CN" altLang="zh-CN" sz="1800" i="0">
                    <a:effectLst/>
                    <a:latin typeface="Cambria Math" panose="02040503050406030204" pitchFamily="18" charset="0"/>
                  </a:rPr>
                  <a:t>(</a:t>
                </a:r>
                <a:r>
                  <a:rPr lang="en-US" altLang="zh-CN" sz="1800" i="0">
                    <a:effectLst/>
                    <a:latin typeface="Cambria Math" panose="020405030504060302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提取感兴趣区域的交互特征</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使用特征</a:t>
                </a:r>
                <a:r>
                  <a:rPr lang="en-US" altLang="zh-CN" sz="1800" i="0">
                    <a:effectLst/>
                    <a:latin typeface="Cambria Math" panose="02040503050406030204" pitchFamily="18" charset="0"/>
                    <a:ea typeface="宋体" panose="02010600030101010101" pitchFamily="2" charset="-122"/>
                  </a:rPr>
                  <a:t>𝐶</a:t>
                </a:r>
                <a:r>
                  <a:rPr lang="zh-CN" altLang="zh-CN" sz="1800" i="0">
                    <a:effectLst/>
                    <a:latin typeface="Cambria Math" panose="02040503050406030204" pitchFamily="18" charset="0"/>
                    <a:ea typeface="宋体" panose="02010600030101010101" pitchFamily="2" charset="-122"/>
                  </a:rPr>
                  <a:t>_</a:t>
                </a:r>
                <a:r>
                  <a:rPr lang="en-US" altLang="zh-CN" sz="1800" i="0">
                    <a:effectLst/>
                    <a:latin typeface="Cambria Math" panose="02040503050406030204" pitchFamily="18" charset="0"/>
                    <a:ea typeface="宋体" panose="02010600030101010101" pitchFamily="2" charset="-122"/>
                  </a:rPr>
                  <a:t>𝑝 (𝑖)</a:t>
                </a:r>
                <a:r>
                  <a:rPr lang="zh-CN" altLang="zh-CN" sz="1800" dirty="0">
                    <a:effectLst/>
                    <a:latin typeface="Times New Roman" panose="02020603050405020304" pitchFamily="18" charset="0"/>
                    <a:ea typeface="宋体" panose="02010600030101010101" pitchFamily="2" charset="-122"/>
                  </a:rPr>
                  <a:t>作为包含时空信息的最终编码特征，然后使用提取到的特征输入到机动车预测网络内</a:t>
                </a:r>
                <a:r>
                  <a:rPr lang="en-US" altLang="zh-CN" sz="1800" dirty="0" err="1">
                    <a:effectLst/>
                    <a:latin typeface="Times New Roman" panose="02020603050405020304" pitchFamily="18" charset="0"/>
                    <a:ea typeface="宋体" panose="02010600030101010101" pitchFamily="2" charset="-122"/>
                  </a:rPr>
                  <a:t>VehMultiple-PredictionNET</a:t>
                </a:r>
                <a:r>
                  <a:rPr lang="zh-CN" altLang="zh-CN" sz="1800" dirty="0">
                    <a:effectLst/>
                    <a:latin typeface="Times New Roman" panose="02020603050405020304" pitchFamily="18" charset="0"/>
                    <a:ea typeface="宋体" panose="02010600030101010101" pitchFamily="2" charset="-122"/>
                  </a:rPr>
                  <a:t>进行解码。在实际应用中，机动车的仿射变换的感兴趣区域设为</a:t>
                </a:r>
                <a:r>
                  <a:rPr lang="en-US" altLang="zh-CN" sz="1800" dirty="0">
                    <a:effectLst/>
                    <a:latin typeface="Times New Roman" panose="02020603050405020304" pitchFamily="18" charset="0"/>
                    <a:ea typeface="宋体" panose="02010600030101010101" pitchFamily="2" charset="-122"/>
                  </a:rPr>
                  <a:t>10*10</a:t>
                </a:r>
                <a:r>
                  <a:rPr lang="zh-CN" altLang="zh-CN" sz="1800" dirty="0">
                    <a:effectLst/>
                    <a:latin typeface="Times New Roman" panose="02020603050405020304" pitchFamily="18" charset="0"/>
                    <a:ea typeface="宋体" panose="02010600030101010101" pitchFamily="2" charset="-122"/>
                  </a:rPr>
                  <a:t>。</a:t>
                </a:r>
              </a:p>
              <a:p>
                <a:endParaRPr lang="zh-CN" altLang="en-US" dirty="0"/>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14</a:t>
            </a:fld>
            <a:endParaRPr lang="zh-CN" altLang="en-US"/>
          </a:p>
        </p:txBody>
      </p:sp>
    </p:spTree>
    <p:extLst>
      <p:ext uri="{BB962C8B-B14F-4D97-AF65-F5344CB8AC3E}">
        <p14:creationId xmlns:p14="http://schemas.microsoft.com/office/powerpoint/2010/main" val="2409926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非机动车多模概率化轨迹预测模型的整体网络架构和机动车多模概率化轨迹预测模型一致，由四部分模块组成：</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以及</a:t>
            </a:r>
            <a:r>
              <a:rPr lang="en-US" altLang="zh-CN" sz="1800" dirty="0" err="1">
                <a:effectLst/>
                <a:latin typeface="Times New Roman" panose="02020603050405020304" pitchFamily="18" charset="0"/>
                <a:ea typeface="宋体" panose="02010600030101010101" pitchFamily="2" charset="-122"/>
              </a:rPr>
              <a:t>CycMutiple-PredictionNET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。模型的输入输出与机动车模型基本一致，唯一区别的点是，在进行交互特征提取时，空间变换网络的仿射变换的感兴趣区域的提取，对于机动车感兴趣区域的大小为</a:t>
            </a:r>
            <a:r>
              <a:rPr lang="en-US" altLang="zh-CN" sz="1800" dirty="0">
                <a:effectLst/>
                <a:latin typeface="Times New Roman" panose="02020603050405020304" pitchFamily="18" charset="0"/>
                <a:ea typeface="宋体" panose="02010600030101010101" pitchFamily="2" charset="-122"/>
              </a:rPr>
              <a:t>10*10</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，而由于非机动车自身的特点，在设计非机动车的感兴趣区域时，设置其大小为</a:t>
            </a:r>
            <a:r>
              <a:rPr lang="en-US" altLang="zh-CN" sz="1800" dirty="0">
                <a:effectLst/>
                <a:latin typeface="Times New Roman" panose="02020603050405020304" pitchFamily="18" charset="0"/>
                <a:ea typeface="宋体" panose="02010600030101010101" pitchFamily="2" charset="-122"/>
              </a:rPr>
              <a:t>8*8</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15</a:t>
            </a:fld>
            <a:endParaRPr lang="zh-CN" altLang="en-US"/>
          </a:p>
        </p:txBody>
      </p:sp>
    </p:spTree>
    <p:extLst>
      <p:ext uri="{BB962C8B-B14F-4D97-AF65-F5344CB8AC3E}">
        <p14:creationId xmlns:p14="http://schemas.microsoft.com/office/powerpoint/2010/main" val="11326838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非机动车多模概率化轨迹预测模型的整体网络架构和机动车多模概率化轨迹预测模型一致，由四部分模块组成：</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以及</a:t>
            </a:r>
            <a:r>
              <a:rPr lang="en-US" altLang="zh-CN" sz="1800" dirty="0" err="1">
                <a:effectLst/>
                <a:latin typeface="Times New Roman" panose="02020603050405020304" pitchFamily="18" charset="0"/>
                <a:ea typeface="宋体" panose="02010600030101010101" pitchFamily="2" charset="-122"/>
              </a:rPr>
              <a:t>CycMutiple-PredictionNET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。模型的输入输出与机动车模型基本一致，唯一区别的点是，在进行交互特征提取时，空间变换网络的仿射变换的感兴趣区域的提取，对于机动车感兴趣区域的大小为</a:t>
            </a:r>
            <a:r>
              <a:rPr lang="en-US" altLang="zh-CN" sz="1800" dirty="0">
                <a:effectLst/>
                <a:latin typeface="Times New Roman" panose="02020603050405020304" pitchFamily="18" charset="0"/>
                <a:ea typeface="宋体" panose="02010600030101010101" pitchFamily="2" charset="-122"/>
              </a:rPr>
              <a:t>10*10</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，而由于非机动车自身的特点，在设计非机动车的感兴趣区域时，设置其大小为</a:t>
            </a:r>
            <a:r>
              <a:rPr lang="en-US" altLang="zh-CN" sz="1800" dirty="0">
                <a:effectLst/>
                <a:latin typeface="Times New Roman" panose="02020603050405020304" pitchFamily="18" charset="0"/>
                <a:ea typeface="宋体" panose="02010600030101010101" pitchFamily="2" charset="-122"/>
              </a:rPr>
              <a:t>8*8</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16</a:t>
            </a:fld>
            <a:endParaRPr lang="zh-CN" altLang="en-US"/>
          </a:p>
        </p:txBody>
      </p:sp>
    </p:spTree>
    <p:extLst>
      <p:ext uri="{BB962C8B-B14F-4D97-AF65-F5344CB8AC3E}">
        <p14:creationId xmlns:p14="http://schemas.microsoft.com/office/powerpoint/2010/main" val="8929166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非机动车多模概率化轨迹预测模型的整体网络架构和机动车多模概率化轨迹预测模型一致，由四部分模块组成：</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以及</a:t>
            </a:r>
            <a:r>
              <a:rPr lang="en-US" altLang="zh-CN" sz="1800" dirty="0" err="1">
                <a:effectLst/>
                <a:latin typeface="Times New Roman" panose="02020603050405020304" pitchFamily="18" charset="0"/>
                <a:ea typeface="宋体" panose="02010600030101010101" pitchFamily="2" charset="-122"/>
              </a:rPr>
              <a:t>CycMutiple-PredictionNET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。模型的输入输出与机动车模型基本一致，唯一区别的点是，在进行交互特征提取时，空间变换网络的仿射变换的感兴趣区域的提取，对于机动车感兴趣区域的大小为</a:t>
            </a:r>
            <a:r>
              <a:rPr lang="en-US" altLang="zh-CN" sz="1800" dirty="0">
                <a:effectLst/>
                <a:latin typeface="Times New Roman" panose="02020603050405020304" pitchFamily="18" charset="0"/>
                <a:ea typeface="宋体" panose="02010600030101010101" pitchFamily="2" charset="-122"/>
              </a:rPr>
              <a:t>10*10</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，而由于非机动车自身的特点，在设计非机动车的感兴趣区域时，设置其大小为</a:t>
            </a:r>
            <a:r>
              <a:rPr lang="en-US" altLang="zh-CN" sz="1800" dirty="0">
                <a:effectLst/>
                <a:latin typeface="Times New Roman" panose="02020603050405020304" pitchFamily="18" charset="0"/>
                <a:ea typeface="宋体" panose="02010600030101010101" pitchFamily="2" charset="-122"/>
              </a:rPr>
              <a:t>8*8</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17</a:t>
            </a:fld>
            <a:endParaRPr lang="zh-CN" altLang="en-US"/>
          </a:p>
        </p:txBody>
      </p:sp>
    </p:spTree>
    <p:extLst>
      <p:ext uri="{BB962C8B-B14F-4D97-AF65-F5344CB8AC3E}">
        <p14:creationId xmlns:p14="http://schemas.microsoft.com/office/powerpoint/2010/main" val="1056596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MPC</a:t>
            </a:r>
            <a:r>
              <a:rPr lang="zh-CN" altLang="en-US" dirty="0"/>
              <a:t>控制器结合建立的预测模型、目标函数、约束条件进行最优求解，求得一组最优控制序列 输入到整车控制平台中，被控平台根据输入的控制序列进行控制得到状态量 ，并将 输入到状态估计器中得到估计状态量 。状态估计器用于估计传感器无法测得或者观测成本比较高的状态量。估计状态量 输入到</a:t>
            </a:r>
            <a:r>
              <a:rPr lang="en-US" altLang="zh-CN" dirty="0"/>
              <a:t>MPC</a:t>
            </a:r>
            <a:r>
              <a:rPr lang="zh-CN" altLang="en-US" dirty="0"/>
              <a:t>控制器再进行最优求解，如此循环实现了</a:t>
            </a:r>
            <a:r>
              <a:rPr lang="en-US" altLang="zh-CN" dirty="0"/>
              <a:t>MPC</a:t>
            </a:r>
            <a:r>
              <a:rPr lang="zh-CN" altLang="en-US" dirty="0"/>
              <a:t>控制的完整过程。</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18</a:t>
            </a:fld>
            <a:endParaRPr lang="zh-CN" altLang="en-US"/>
          </a:p>
        </p:txBody>
      </p:sp>
    </p:spTree>
    <p:extLst>
      <p:ext uri="{BB962C8B-B14F-4D97-AF65-F5344CB8AC3E}">
        <p14:creationId xmlns:p14="http://schemas.microsoft.com/office/powerpoint/2010/main" val="3026688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与基于</a:t>
            </a:r>
            <a:r>
              <a:rPr lang="en-US" altLang="zh-CN" sz="1200" dirty="0">
                <a:effectLst/>
                <a:latin typeface="Times New Roman" panose="02020603050405020304" pitchFamily="18" charset="0"/>
                <a:ea typeface="宋体" panose="02010600030101010101" pitchFamily="2" charset="-122"/>
              </a:rPr>
              <a:t>Anchor</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的机动车和非机动车轨迹预测问题不同，在进行行人轨迹预测建模时，</a:t>
            </a: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在进行分类损失计算时，针对于不同的分类类别寻找一个与</a:t>
            </a:r>
            <a:r>
              <a:rPr lang="en-US" altLang="zh-CN" sz="1800" dirty="0">
                <a:effectLst/>
                <a:latin typeface="Times New Roman" panose="02020603050405020304" pitchFamily="18" charset="0"/>
                <a:ea typeface="宋体" panose="02010600030101010101" pitchFamily="2" charset="-122"/>
              </a:rPr>
              <a:t>GT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的终点位移误差（</a:t>
            </a:r>
            <a:r>
              <a:rPr lang="en-US" altLang="zh-CN" sz="1800" dirty="0">
                <a:effectLst/>
                <a:latin typeface="Times New Roman" panose="02020603050405020304" pitchFamily="18" charset="0"/>
                <a:ea typeface="宋体" panose="02010600030101010101" pitchFamily="2" charset="-122"/>
              </a:rPr>
              <a:t>FDE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）最小的轨迹类别作为模型预测值与真值之间的差距，使用最大间隔（</a:t>
            </a:r>
            <a:r>
              <a:rPr lang="en-US" altLang="zh-CN" sz="1800" dirty="0">
                <a:effectLst/>
                <a:latin typeface="Times New Roman" panose="02020603050405020304" pitchFamily="18" charset="0"/>
                <a:ea typeface="宋体" panose="02010600030101010101" pitchFamily="2" charset="-122"/>
              </a:rPr>
              <a:t>Max-Margin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）损失构建损失函数：</a:t>
            </a: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由于使用最大间隔损失函数，使得模型能够很好的避免模式崩溃的问题。而对于回归损失，为了避免使用简单的</a:t>
            </a:r>
            <a:r>
              <a:rPr lang="en-US" altLang="zh-CN" sz="1800" dirty="0">
                <a:effectLst/>
                <a:latin typeface="Times New Roman" panose="02020603050405020304" pitchFamily="18" charset="0"/>
                <a:ea typeface="宋体" panose="02010600030101010101" pitchFamily="2" charset="-122"/>
              </a:rPr>
              <a:t>L1</a:t>
            </a:r>
            <a:r>
              <a:rPr lang="zh-CN" altLang="zh-CN" sz="1800" dirty="0">
                <a:effectLst/>
                <a:latin typeface="Times New Roman" panose="02020603050405020304" pitchFamily="18" charset="0"/>
                <a:ea typeface="宋体" panose="02010600030101010101" pitchFamily="2" charset="-122"/>
              </a:rPr>
              <a:t>损失函数，有不可导点的缺陷，设计使用</a:t>
            </a:r>
            <a:r>
              <a:rPr lang="en-US" altLang="zh-CN" sz="1800" dirty="0">
                <a:effectLst/>
                <a:latin typeface="Times New Roman" panose="02020603050405020304" pitchFamily="18" charset="0"/>
                <a:ea typeface="宋体" panose="02010600030101010101" pitchFamily="2" charset="-122"/>
              </a:rPr>
              <a:t>Smooth-L1</a:t>
            </a:r>
            <a:r>
              <a:rPr lang="zh-CN" altLang="zh-CN" sz="1800" dirty="0">
                <a:effectLst/>
                <a:latin typeface="Times New Roman" panose="02020603050405020304" pitchFamily="18" charset="0"/>
                <a:ea typeface="宋体" panose="02010600030101010101" pitchFamily="2" charset="-122"/>
              </a:rPr>
              <a:t>损失函数优化所有的轨迹预测序列：</a:t>
            </a: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19</a:t>
            </a:fld>
            <a:endParaRPr lang="zh-CN" altLang="en-US"/>
          </a:p>
        </p:txBody>
      </p:sp>
    </p:spTree>
    <p:extLst>
      <p:ext uri="{BB962C8B-B14F-4D97-AF65-F5344CB8AC3E}">
        <p14:creationId xmlns:p14="http://schemas.microsoft.com/office/powerpoint/2010/main" val="2188715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2</a:t>
            </a:fld>
            <a:endParaRPr lang="zh-CN" altLang="en-US"/>
          </a:p>
        </p:txBody>
      </p:sp>
    </p:spTree>
    <p:extLst>
      <p:ext uri="{BB962C8B-B14F-4D97-AF65-F5344CB8AC3E}">
        <p14:creationId xmlns:p14="http://schemas.microsoft.com/office/powerpoint/2010/main" val="465887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魔术公式轮胎模型，运用三角函数对试验数据进行拟合，据此得到轮胎的侧向力、纵向力、回正力矩等与滑移率、车辆侧偏角之间的关系</a:t>
            </a:r>
            <a:r>
              <a:rPr lang="zh-CN" altLang="en-US" sz="1200" kern="1200" dirty="0">
                <a:solidFill>
                  <a:schemeClr val="tx1"/>
                </a:solidFill>
                <a:effectLst/>
                <a:latin typeface="+mn-lt"/>
                <a:ea typeface="+mn-ea"/>
                <a:cs typeface="+mn-cs"/>
              </a:rPr>
              <a:t>，一般形式为：</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20</a:t>
            </a:fld>
            <a:endParaRPr lang="zh-CN" altLang="en-US"/>
          </a:p>
        </p:txBody>
      </p:sp>
    </p:spTree>
    <p:extLst>
      <p:ext uri="{BB962C8B-B14F-4D97-AF65-F5344CB8AC3E}">
        <p14:creationId xmlns:p14="http://schemas.microsoft.com/office/powerpoint/2010/main" val="3014704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21</a:t>
            </a:fld>
            <a:endParaRPr lang="zh-CN" altLang="en-US"/>
          </a:p>
        </p:txBody>
      </p:sp>
    </p:spTree>
    <p:extLst>
      <p:ext uri="{BB962C8B-B14F-4D97-AF65-F5344CB8AC3E}">
        <p14:creationId xmlns:p14="http://schemas.microsoft.com/office/powerpoint/2010/main" val="15234937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由于本文</a:t>
            </a:r>
            <a:r>
              <a:rPr lang="zh-CN" altLang="en-US" sz="1200" kern="1200" dirty="0">
                <a:solidFill>
                  <a:schemeClr val="tx1"/>
                </a:solidFill>
                <a:effectLst/>
                <a:latin typeface="+mn-lt"/>
                <a:ea typeface="+mn-ea"/>
                <a:cs typeface="+mn-cs"/>
              </a:rPr>
              <a:t>没有</a:t>
            </a:r>
            <a:r>
              <a:rPr lang="zh-CN" altLang="zh-CN" sz="1200" kern="1200" dirty="0">
                <a:solidFill>
                  <a:schemeClr val="tx1"/>
                </a:solidFill>
                <a:effectLst/>
                <a:latin typeface="+mn-lt"/>
                <a:ea typeface="+mn-ea"/>
                <a:cs typeface="+mn-cs"/>
              </a:rPr>
              <a:t>将质心侧偏角、轮胎侧偏角、横向加速度作为系统状态量，因此在控制过程中需要利用已知状态量计算和预测。因此为满足上述约束关系，统一用输出量约束表示。</a:t>
            </a:r>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第一项是</a:t>
            </a:r>
            <a:r>
              <a:rPr lang="zh-CN" altLang="en-US" sz="1200" kern="1200" dirty="0">
                <a:solidFill>
                  <a:schemeClr val="tx1"/>
                </a:solidFill>
                <a:effectLst/>
                <a:latin typeface="+mn-lt"/>
                <a:ea typeface="+mn-ea"/>
                <a:cs typeface="+mn-cs"/>
              </a:rPr>
              <a:t>反应</a:t>
            </a:r>
            <a:r>
              <a:rPr lang="zh-CN" altLang="zh-CN" sz="1200" kern="1200" dirty="0">
                <a:solidFill>
                  <a:schemeClr val="tx1"/>
                </a:solidFill>
                <a:effectLst/>
                <a:latin typeface="+mn-lt"/>
                <a:ea typeface="+mn-ea"/>
                <a:cs typeface="+mn-cs"/>
              </a:rPr>
              <a:t>预测时域内实际输出量与参考值之差，反映控制系统对参考轨迹的快速跟踪能力；第二项反映的是在控制时域内系统对控制增量的约束能力，即系统的平稳性；第三项为系统加入的松弛因子，防止系统出现无可行解的情况。</a:t>
            </a:r>
          </a:p>
          <a:p>
            <a:endParaRPr lang="en-US" altLang="zh-CN"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22</a:t>
            </a:fld>
            <a:endParaRPr lang="zh-CN" altLang="en-US"/>
          </a:p>
        </p:txBody>
      </p:sp>
    </p:spTree>
    <p:extLst>
      <p:ext uri="{BB962C8B-B14F-4D97-AF65-F5344CB8AC3E}">
        <p14:creationId xmlns:p14="http://schemas.microsoft.com/office/powerpoint/2010/main" val="31057098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23</a:t>
            </a:fld>
            <a:endParaRPr lang="zh-CN" altLang="en-US"/>
          </a:p>
        </p:txBody>
      </p:sp>
    </p:spTree>
    <p:extLst>
      <p:ext uri="{BB962C8B-B14F-4D97-AF65-F5344CB8AC3E}">
        <p14:creationId xmlns:p14="http://schemas.microsoft.com/office/powerpoint/2010/main" val="28258088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在基于模型预测控制的轨迹跟踪控制器设计过程中，不仅需要考虑跟踪精度，还需考虑控制器的跟踪稳定性。因此，本文选择曲率变化较大的双移线轨迹</a:t>
            </a:r>
            <a:r>
              <a:rPr lang="en-US" altLang="zh-CN" sz="1200" kern="1200" baseline="300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，验证控制器对于车速、路面附着系数的适应性。</a:t>
            </a:r>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在低中高三种车速条件下，期望轨迹与实际轨迹均能较好贴合，但实际输出值与参考值之间的误差随着车速的增加而增大。证明了本文设计的轨迹跟踪控制器对于不同车速具有良好的适应性，但随着初始车速的增加，轨迹跟踪控制器的性能会有所下降。</a:t>
            </a: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24</a:t>
            </a:fld>
            <a:endParaRPr lang="zh-CN" altLang="en-US"/>
          </a:p>
        </p:txBody>
      </p:sp>
    </p:spTree>
    <p:extLst>
      <p:ext uri="{BB962C8B-B14F-4D97-AF65-F5344CB8AC3E}">
        <p14:creationId xmlns:p14="http://schemas.microsoft.com/office/powerpoint/2010/main" val="27018596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可以看出当路面摩擦因数为</a:t>
            </a:r>
            <a:r>
              <a:rPr lang="en-US" altLang="zh-CN" dirty="0"/>
              <a:t>0.85</a:t>
            </a:r>
            <a:r>
              <a:rPr lang="zh-CN" altLang="en-US" dirty="0"/>
              <a:t>时，控制器能够精确跟踪参考轨迹；当路面摩擦因数为</a:t>
            </a:r>
            <a:r>
              <a:rPr lang="en-US" altLang="zh-CN" dirty="0"/>
              <a:t>0.4</a:t>
            </a:r>
            <a:r>
              <a:rPr lang="zh-CN" altLang="en-US" dirty="0"/>
              <a:t>时，实际轨迹与参考轨迹间误差较大，但偏差值在可接受范围。因此证明，轨迹跟踪控制器对于不同附着条件具有良好的适应性，但是控制效果会随着附着条件的下降而降低。</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25</a:t>
            </a:fld>
            <a:endParaRPr lang="zh-CN" altLang="en-US"/>
          </a:p>
        </p:txBody>
      </p:sp>
    </p:spTree>
    <p:extLst>
      <p:ext uri="{BB962C8B-B14F-4D97-AF65-F5344CB8AC3E}">
        <p14:creationId xmlns:p14="http://schemas.microsoft.com/office/powerpoint/2010/main" val="32490924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对复杂道路交通场景中交通智能体（机动车，非机动车和行人）进行了单一任务模型的建模，并分别通过</a:t>
            </a:r>
            <a:r>
              <a:rPr lang="en-US" altLang="zh-CN" sz="1200" dirty="0">
                <a:effectLst/>
                <a:latin typeface="Times New Roman" panose="02020603050405020304" pitchFamily="18" charset="0"/>
                <a:ea typeface="宋体" panose="02010600030101010101" pitchFamily="2" charset="-122"/>
              </a:rPr>
              <a:t>State-Anchor</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200" dirty="0">
                <a:effectLst/>
                <a:latin typeface="Times New Roman" panose="02020603050405020304" pitchFamily="18" charset="0"/>
                <a:ea typeface="宋体" panose="02010600030101010101" pitchFamily="2" charset="-122"/>
              </a:rPr>
              <a:t>Anchor-Free</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的方法，完成各智能体轨迹预测网络模型的搭建，</a:t>
            </a: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并进行了相应模型损失函数的设计，</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但是在实际应用场景中，特别是在自动驾驶复杂的道路交通场景中，将不同种类的智能体分开预测，这无疑增加了模型的复杂程度，所以本章希望通过一个网络模型，对场景中的智能体实现多模态的多模概率轨迹预测</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26</a:t>
            </a:fld>
            <a:endParaRPr lang="zh-CN" altLang="en-US"/>
          </a:p>
        </p:txBody>
      </p:sp>
    </p:spTree>
    <p:extLst>
      <p:ext uri="{BB962C8B-B14F-4D97-AF65-F5344CB8AC3E}">
        <p14:creationId xmlns:p14="http://schemas.microsoft.com/office/powerpoint/2010/main" val="5649491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用来将建模好的符合栅格地图</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进行处理，对复合栅格地图内的智能体（机动车，非机动车和行人）同时进行图像级别的特征提取，通过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模块进一步提取模型内交通物理场景的拓扑关系，用来表征地图上所有智能体的历史序列信息和交通环境（车道，人行道，红绿灯线等），输出一个和输入地图大小一致的特征图</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oMath>
                </a14:m>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用来将建模好的符合栅格地图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𝐼</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进行处理，对复合栅格地图内的智能体（机动车，非机动车和行人）同时进行图像级别的特征提取，通过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模块进一步提取模型内交通物理场景的拓扑关系，用来表征地图上所有智能体的历史序列信息和交通环境（车道，人行道，红绿灯线等），输出一个和输入地图大小一致的特征图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𝑉</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𝑝−𝑎𝑙𝑙</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a:t>
                </a:r>
                <a:endParaRPr lang="zh-CN" altLang="en-US" dirty="0"/>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27</a:t>
            </a:fld>
            <a:endParaRPr lang="zh-CN" altLang="en-US"/>
          </a:p>
        </p:txBody>
      </p:sp>
    </p:spTree>
    <p:extLst>
      <p:ext uri="{BB962C8B-B14F-4D97-AF65-F5344CB8AC3E}">
        <p14:creationId xmlns:p14="http://schemas.microsoft.com/office/powerpoint/2010/main" val="6538484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用来将建模好的符合栅格地图</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进行处理，对复合栅格地图内的智能体（机动车，非机动车和行人）同时进行图像级别的特征提取，通过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模块进一步提取模型内交通物理场景的拓扑关系，用来表征地图上所有智能体的历史序列信息和交通环境（车道，人行道，红绿灯线等），输出一个和输入地图大小一致的特征图</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oMath>
                </a14:m>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用来将建模好的符合栅格地图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𝐼</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进行处理，对复合栅格地图内的智能体（机动车，非机动车和行人）同时进行图像级别的特征提取，通过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模块进一步提取模型内交通物理场景的拓扑关系，用来表征地图上所有智能体的历史序列信息和交通环境（车道，人行道，红绿灯线等），输出一个和输入地图大小一致的特征图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𝑉</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𝑝−𝑎𝑙𝑙</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a:t>
                </a:r>
                <a:endParaRPr lang="zh-CN" altLang="en-US" dirty="0"/>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28</a:t>
            </a:fld>
            <a:endParaRPr lang="zh-CN" altLang="en-US"/>
          </a:p>
        </p:txBody>
      </p:sp>
    </p:spTree>
    <p:extLst>
      <p:ext uri="{BB962C8B-B14F-4D97-AF65-F5344CB8AC3E}">
        <p14:creationId xmlns:p14="http://schemas.microsoft.com/office/powerpoint/2010/main" val="37167356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用来将建模好的符合栅格地图</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进行处理，对复合栅格地图内的智能体（机动车，非机动车和行人）同时进行图像级别的特征提取，通过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模块进一步提取模型内交通物理场景的拓扑关系，用来表征地图上所有智能体的历史序列信息和交通环境（车道，人行道，红绿灯线等），输出一个和输入地图大小一致的特征图</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oMath>
                </a14:m>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用来将建模好的符合栅格地图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𝐼</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进行处理，对复合栅格地图内的智能体（机动车，非机动车和行人）同时进行图像级别的特征提取，通过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模块进一步提取模型内交通物理场景的拓扑关系，用来表征地图上所有智能体的历史序列信息和交通环境（车道，人行道，红绿灯线等），输出一个和输入地图大小一致的特征图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𝑉</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𝑝−𝑎𝑙𝑙</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a:t>
                </a:r>
                <a:endParaRPr lang="zh-CN" altLang="en-US" dirty="0"/>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29</a:t>
            </a:fld>
            <a:endParaRPr lang="zh-CN" altLang="en-US"/>
          </a:p>
        </p:txBody>
      </p:sp>
    </p:spTree>
    <p:extLst>
      <p:ext uri="{BB962C8B-B14F-4D97-AF65-F5344CB8AC3E}">
        <p14:creationId xmlns:p14="http://schemas.microsoft.com/office/powerpoint/2010/main" val="1706663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3</a:t>
            </a:fld>
            <a:endParaRPr lang="zh-CN" altLang="en-US"/>
          </a:p>
        </p:txBody>
      </p:sp>
    </p:spTree>
    <p:extLst>
      <p:ext uri="{BB962C8B-B14F-4D97-AF65-F5344CB8AC3E}">
        <p14:creationId xmlns:p14="http://schemas.microsoft.com/office/powerpoint/2010/main" val="12781227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用来将建模好的符合栅格地图</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进行处理，对复合栅格地图内的智能体（机动车，非机动车和行人）同时进行图像级别的特征提取，通过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模块进一步提取模型内交通物理场景的拓扑关系，用来表征地图上所有智能体的历史序列信息和交通环境（车道，人行道，红绿灯线等），输出一个和输入地图大小一致的特征图</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oMath>
                </a14:m>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用来将建模好的符合栅格地图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𝐼</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进行处理，对复合栅格地图内的智能体（机动车，非机动车和行人）同时进行图像级别的特征提取，通过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模块进一步提取模型内交通物理场景的拓扑关系，用来表征地图上所有智能体的历史序列信息和交通环境（车道，人行道，红绿灯线等），输出一个和输入地图大小一致的特征图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𝑉</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𝑝−𝑎𝑙𝑙</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a:t>
                </a:r>
                <a:endParaRPr lang="zh-CN" altLang="en-US" dirty="0"/>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30</a:t>
            </a:fld>
            <a:endParaRPr lang="zh-CN" altLang="en-US"/>
          </a:p>
        </p:txBody>
      </p:sp>
    </p:spTree>
    <p:extLst>
      <p:ext uri="{BB962C8B-B14F-4D97-AF65-F5344CB8AC3E}">
        <p14:creationId xmlns:p14="http://schemas.microsoft.com/office/powerpoint/2010/main" val="9014070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车进行并道过程中，</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两车的间距逐渐减小但始终大于零，由此验证了并道决策算法的安全性和有效性</a:t>
            </a:r>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31</a:t>
            </a:fld>
            <a:endParaRPr lang="zh-CN" altLang="en-US"/>
          </a:p>
        </p:txBody>
      </p:sp>
    </p:spTree>
    <p:extLst>
      <p:ext uri="{BB962C8B-B14F-4D97-AF65-F5344CB8AC3E}">
        <p14:creationId xmlns:p14="http://schemas.microsoft.com/office/powerpoint/2010/main" val="16818933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车辆可以在规定并道时间内平稳的完成并道操作，轨迹的参考值和实际值之间误差率低，从而证明了基于</a:t>
            </a:r>
            <a:r>
              <a:rPr lang="en-US" altLang="zh-CN" sz="1200" kern="1200" dirty="0">
                <a:solidFill>
                  <a:schemeClr val="tx1"/>
                </a:solidFill>
                <a:effectLst/>
                <a:latin typeface="+mn-lt"/>
                <a:ea typeface="+mn-ea"/>
                <a:cs typeface="+mn-cs"/>
              </a:rPr>
              <a:t>MPC </a:t>
            </a:r>
            <a:r>
              <a:rPr lang="zh-CN" altLang="zh-CN" sz="1200" kern="1200" dirty="0">
                <a:solidFill>
                  <a:schemeClr val="tx1"/>
                </a:solidFill>
                <a:effectLst/>
                <a:latin typeface="+mn-lt"/>
                <a:ea typeface="+mn-ea"/>
                <a:cs typeface="+mn-cs"/>
              </a:rPr>
              <a:t>的轨迹跟踪控制器具有良好的跟踪效果。</a:t>
            </a: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32</a:t>
            </a:fld>
            <a:endParaRPr lang="zh-CN" altLang="en-US"/>
          </a:p>
        </p:txBody>
      </p:sp>
    </p:spTree>
    <p:extLst>
      <p:ext uri="{BB962C8B-B14F-4D97-AF65-F5344CB8AC3E}">
        <p14:creationId xmlns:p14="http://schemas.microsoft.com/office/powerpoint/2010/main" val="30329108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t>
            </a:r>
            <a:r>
              <a:rPr lang="zh-CN" altLang="en-US" dirty="0"/>
              <a:t> 最小值为</a:t>
            </a:r>
            <a:r>
              <a:rPr lang="en-US" altLang="zh-CN" dirty="0"/>
              <a:t>3.65s</a:t>
            </a:r>
            <a:r>
              <a:rPr lang="zh-CN" altLang="en-US" dirty="0"/>
              <a:t>。为了防止换道车辆与前车相撞，在换道结束后应与前车保持一段距离，因此</a:t>
            </a:r>
            <a:r>
              <a:rPr lang="en-US" altLang="zh-CN" dirty="0"/>
              <a:t>t</a:t>
            </a:r>
            <a:r>
              <a:rPr lang="zh-CN" altLang="en-US" dirty="0"/>
              <a:t>进行取整处理，即</a:t>
            </a:r>
            <a:r>
              <a:rPr lang="en-US" altLang="zh-CN" dirty="0"/>
              <a:t>t=4s</a:t>
            </a:r>
            <a:r>
              <a:rPr lang="zh-CN" altLang="en-US" dirty="0"/>
              <a:t>，则整个换道过程用时为</a:t>
            </a:r>
            <a:r>
              <a:rPr lang="en-US" altLang="zh-CN" dirty="0"/>
              <a:t>10s</a:t>
            </a:r>
            <a:r>
              <a:rPr lang="zh-CN" altLang="en-US" dirty="0"/>
              <a:t>。</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33</a:t>
            </a:fld>
            <a:endParaRPr lang="zh-CN" altLang="en-US"/>
          </a:p>
        </p:txBody>
      </p:sp>
    </p:spTree>
    <p:extLst>
      <p:ext uri="{BB962C8B-B14F-4D97-AF65-F5344CB8AC3E}">
        <p14:creationId xmlns:p14="http://schemas.microsoft.com/office/powerpoint/2010/main" val="17146203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车辆可以在规定并道时间内平稳的完成并道操作，轨迹的参考值和实际值之间误差率低，从而证明了基于</a:t>
            </a:r>
            <a:r>
              <a:rPr lang="en-US" altLang="zh-CN" sz="1200" kern="1200" dirty="0">
                <a:solidFill>
                  <a:schemeClr val="tx1"/>
                </a:solidFill>
                <a:effectLst/>
                <a:latin typeface="+mn-lt"/>
                <a:ea typeface="+mn-ea"/>
                <a:cs typeface="+mn-cs"/>
              </a:rPr>
              <a:t>MPC </a:t>
            </a:r>
            <a:r>
              <a:rPr lang="zh-CN" altLang="zh-CN" sz="1200" kern="1200" dirty="0">
                <a:solidFill>
                  <a:schemeClr val="tx1"/>
                </a:solidFill>
                <a:effectLst/>
                <a:latin typeface="+mn-lt"/>
                <a:ea typeface="+mn-ea"/>
                <a:cs typeface="+mn-cs"/>
              </a:rPr>
              <a:t>的轨迹跟踪控制器具有良好的跟踪效果。</a:t>
            </a: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34</a:t>
            </a:fld>
            <a:endParaRPr lang="zh-CN" altLang="en-US"/>
          </a:p>
        </p:txBody>
      </p:sp>
    </p:spTree>
    <p:extLst>
      <p:ext uri="{BB962C8B-B14F-4D97-AF65-F5344CB8AC3E}">
        <p14:creationId xmlns:p14="http://schemas.microsoft.com/office/powerpoint/2010/main" val="27170427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35</a:t>
            </a:fld>
            <a:endParaRPr lang="zh-CN" altLang="en-US"/>
          </a:p>
        </p:txBody>
      </p:sp>
    </p:spTree>
    <p:extLst>
      <p:ext uri="{BB962C8B-B14F-4D97-AF65-F5344CB8AC3E}">
        <p14:creationId xmlns:p14="http://schemas.microsoft.com/office/powerpoint/2010/main" val="5792497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latin typeface="微软雅黑" panose="020B0503020204020204" pitchFamily="34" charset="-122"/>
                <a:ea typeface="微软雅黑" panose="020B0503020204020204" pitchFamily="34" charset="-122"/>
              </a:rPr>
              <a:t>不足</a:t>
            </a:r>
            <a:r>
              <a:rPr lang="en-US" altLang="zh-CN" sz="1800" dirty="0">
                <a:latin typeface="微软雅黑" panose="020B0503020204020204" pitchFamily="34" charset="-122"/>
                <a:ea typeface="微软雅黑" panose="020B0503020204020204" pitchFamily="34" charset="-122"/>
              </a:rPr>
              <a:t>2</a:t>
            </a:r>
            <a:r>
              <a:rPr lang="zh-CN" altLang="en-US" sz="1800" dirty="0">
                <a:latin typeface="微软雅黑" panose="020B0503020204020204" pitchFamily="34" charset="-122"/>
                <a:ea typeface="微软雅黑" panose="020B0503020204020204" pitchFamily="34" charset="-122"/>
              </a:rPr>
              <a:t>：</a:t>
            </a:r>
            <a:r>
              <a:rPr lang="zh-CN" altLang="zh-CN" sz="1800" kern="1200" dirty="0">
                <a:solidFill>
                  <a:schemeClr val="tx1"/>
                </a:solidFill>
                <a:effectLst/>
                <a:latin typeface="微软雅黑" panose="020B0503020204020204" pitchFamily="34" charset="-122"/>
                <a:ea typeface="微软雅黑" panose="020B0503020204020204" pitchFamily="34" charset="-122"/>
                <a:cs typeface="+mn-cs"/>
              </a:rPr>
              <a:t>建立的车辆二自由度动力学模型忽略了载荷的转移；轮胎模型采用线性函数近似描述，可能导致车辆在高速转弯工况出现模型失配的情况。</a:t>
            </a:r>
            <a:endParaRPr lang="zh-CN" altLang="en-US" sz="18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36</a:t>
            </a:fld>
            <a:endParaRPr lang="zh-CN" altLang="en-US"/>
          </a:p>
        </p:txBody>
      </p:sp>
    </p:spTree>
    <p:extLst>
      <p:ext uri="{BB962C8B-B14F-4D97-AF65-F5344CB8AC3E}">
        <p14:creationId xmlns:p14="http://schemas.microsoft.com/office/powerpoint/2010/main" val="17075976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78D6C36-9A75-4D43-8154-011E3B9F18B2}" type="slidenum">
              <a:rPr lang="zh-CN" altLang="en-US" smtClean="0">
                <a:solidFill>
                  <a:prstClr val="black"/>
                </a:solidFill>
              </a:rPr>
              <a:t>37</a:t>
            </a:fld>
            <a:endParaRPr lang="zh-CN" altLang="en-US">
              <a:solidFill>
                <a:prstClr val="black"/>
              </a:solidFill>
            </a:endParaRPr>
          </a:p>
        </p:txBody>
      </p:sp>
    </p:spTree>
    <p:extLst>
      <p:ext uri="{BB962C8B-B14F-4D97-AF65-F5344CB8AC3E}">
        <p14:creationId xmlns:p14="http://schemas.microsoft.com/office/powerpoint/2010/main" val="575910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a:t>2018</a:t>
            </a:r>
            <a:r>
              <a:rPr lang="zh-CN" altLang="en-US" baseline="0" dirty="0"/>
              <a:t>年谷歌智能车安全报告中指出，智能车实现</a:t>
            </a:r>
            <a:r>
              <a:rPr lang="en-US" altLang="zh-CN" baseline="0" dirty="0"/>
              <a:t>L4</a:t>
            </a:r>
            <a:r>
              <a:rPr lang="zh-CN" altLang="en-US" baseline="0" dirty="0"/>
              <a:t>级别甚至更高水平的智能化，需要解决这四个问题。问题一、二、三、四，这对应智能车研究领域中的四个问题。本文也是对第三个问题进行研究，为智能车决策控制奠定基础。</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通过对周围智能体的轨迹和行为进行精准的预测，有利于智能车做出更为精准的速度控制，规避即将到来的危险，采取最优的局部路径，对于保障车辆行驶的稳定性，安全性和经济性都有深远的意义。</a:t>
            </a:r>
            <a:endParaRPr lang="en-US" altLang="zh-CN" baseline="0"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4</a:t>
            </a:fld>
            <a:endParaRPr lang="zh-CN" altLang="en-US"/>
          </a:p>
        </p:txBody>
      </p:sp>
    </p:spTree>
    <p:extLst>
      <p:ext uri="{BB962C8B-B14F-4D97-AF65-F5344CB8AC3E}">
        <p14:creationId xmlns:p14="http://schemas.microsoft.com/office/powerpoint/2010/main" val="3522470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rPr>
              <a:t>根据预测模型的建模方式不同，将轨迹预测算法分为基于浅层学习的方法和基于深度学习的方法。浅层学习中基于运动学的方法是最早应用在轨迹预测领域的，这类方法一般需要对智能体的运动学特征（速度，位置和角速度等）进行建模</a:t>
            </a:r>
            <a:r>
              <a:rPr lang="zh-CN" altLang="en-US" sz="1800" dirty="0">
                <a:effectLst/>
                <a:latin typeface="Times New Roman" panose="02020603050405020304" pitchFamily="18" charset="0"/>
                <a:ea typeface="宋体" panose="02010600030101010101" pitchFamily="2" charset="-122"/>
              </a:rPr>
              <a:t>，通过</a:t>
            </a:r>
            <a:r>
              <a:rPr lang="zh-CN" altLang="zh-CN" sz="1800" dirty="0">
                <a:effectLst/>
                <a:latin typeface="Times New Roman" panose="02020603050405020304" pitchFamily="18" charset="0"/>
                <a:ea typeface="宋体" panose="02010600030101010101" pitchFamily="2" charset="-122"/>
              </a:rPr>
              <a:t>与贝叶斯滤波器、马尔卡夫网络，卡尔曼滤波或者贝叶斯网络等模型结合起来，将当前状态传播到未来状态做预测。</a:t>
            </a:r>
            <a:r>
              <a:rPr lang="zh-CN" altLang="en-US" sz="1800" dirty="0">
                <a:effectLst/>
                <a:latin typeface="Times New Roman" panose="02020603050405020304" pitchFamily="18" charset="0"/>
                <a:ea typeface="宋体" panose="02010600030101010101" pitchFamily="2" charset="-122"/>
              </a:rPr>
              <a:t>基于运动学特征的预测模型有，</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切换线性动力学系统</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SLDS</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动态贝叶斯，卡尔曼滤波和马尔可夫模型等。</a:t>
            </a:r>
            <a:r>
              <a:rPr lang="zh-CN" altLang="zh-CN" sz="1800" dirty="0">
                <a:effectLst/>
                <a:latin typeface="Times New Roman" panose="02020603050405020304" pitchFamily="18" charset="0"/>
                <a:ea typeface="宋体" panose="02010600030101010101" pitchFamily="2" charset="-122"/>
              </a:rPr>
              <a:t>在基于深度学习的轨迹预测方法中，根据是否考虑智能体之间的交互影响，可将其划分为单轨迹预测模型</a:t>
            </a:r>
            <a:r>
              <a:rPr lang="en-US" altLang="zh-CN" sz="1800" dirty="0">
                <a:effectLst/>
                <a:latin typeface="Times New Roman" panose="02020603050405020304" pitchFamily="18" charset="0"/>
                <a:ea typeface="宋体" panose="02010600030101010101" pitchFamily="2" charset="-122"/>
              </a:rPr>
              <a:t>(LSTM,Seq2Seq)</a:t>
            </a:r>
            <a:r>
              <a:rPr lang="zh-CN" altLang="zh-CN" sz="1800" dirty="0">
                <a:effectLst/>
                <a:latin typeface="Times New Roman" panose="02020603050405020304" pitchFamily="18" charset="0"/>
                <a:ea typeface="宋体" panose="02010600030101010101" pitchFamily="2" charset="-122"/>
              </a:rPr>
              <a:t>和交互轨迹预测模型；根据是否预测生成确定性的轨迹，又可划分为确定性轨迹预测模型和可接受轨迹预测模型。</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5</a:t>
            </a:fld>
            <a:endParaRPr lang="zh-CN" altLang="en-US"/>
          </a:p>
        </p:txBody>
      </p:sp>
    </p:spTree>
    <p:extLst>
      <p:ext uri="{BB962C8B-B14F-4D97-AF65-F5344CB8AC3E}">
        <p14:creationId xmlns:p14="http://schemas.microsoft.com/office/powerpoint/2010/main" val="2432621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6</a:t>
            </a:fld>
            <a:endParaRPr lang="zh-CN" altLang="en-US"/>
          </a:p>
        </p:txBody>
      </p:sp>
    </p:spTree>
    <p:extLst>
      <p:ext uri="{BB962C8B-B14F-4D97-AF65-F5344CB8AC3E}">
        <p14:creationId xmlns:p14="http://schemas.microsoft.com/office/powerpoint/2010/main" val="1079994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交通场景中的各类智能体都有着很大的不确定性和随机性</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，以图中主车为例，</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本文将智能体的不确定性分解为两个相对独立的量，智能体的意图不确定性和控制不确定性。智能体的意图不确定性建模智能体潜在的意图和行为目标。例如，在交通场景的真实驾驶环境中，智能体尝试行驶到哪条车道上的不确定性。此外在意图不确定性的基础上，仍然存在着控制不确定性，它用来描述在满足智能体意图不确定性的前提下，智能体将如何遵循未来轨迹预测点的状态序列的不确定性。例如，在已经选择好行驶的车道好，如何到达该车道，以怎样的轨迹序列完成这项任务，就体现的是智能体的控制不确定性，这表现在智能体在行驶时的速度，转角以及与周围环境之间的交互等。</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7</a:t>
            </a:fld>
            <a:endParaRPr lang="zh-CN" altLang="en-US"/>
          </a:p>
        </p:txBody>
      </p:sp>
    </p:spTree>
    <p:extLst>
      <p:ext uri="{BB962C8B-B14F-4D97-AF65-F5344CB8AC3E}">
        <p14:creationId xmlns:p14="http://schemas.microsoft.com/office/powerpoint/2010/main" val="2876216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indent="304800" algn="just">
                  <a:lnSpc>
                    <a:spcPct val="125000"/>
                  </a:lnSpc>
                </a:pPr>
                <a14:m>
                  <m:oMath xmlns:m="http://schemas.openxmlformats.org/officeDocument/2006/math">
                    <m:sSub>
                      <m:sSubPr>
                        <m:ctrlPr>
                          <a:rPr lang="zh-CN" altLang="zh-CN" sz="28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𝑢</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sSub>
                      <m:sSubPr>
                        <m:ctrlPr>
                          <a:rPr lang="zh-CN" altLang="zh-CN" sz="2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为仿射变换矩阵，用来将智能体的轨迹放在一个以智能体为中心的标准的旋转不变和平移不变的坐标系中，使用</a:t>
                </a:r>
                <a:r>
                  <a:rPr lang="en-US" altLang="zh-CN" sz="1800" dirty="0">
                    <a:effectLst/>
                    <a:latin typeface="Times New Roman" panose="02020603050405020304" pitchFamily="18" charset="0"/>
                    <a:ea typeface="宋体" panose="02010600030101010101" pitchFamily="2" charset="-122"/>
                  </a:rPr>
                  <a:t>K-means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算法得到数量为</a:t>
                </a:r>
                <a:r>
                  <a:rPr lang="en-US" altLang="zh-CN" sz="1800" i="1" dirty="0">
                    <a:effectLst/>
                    <a:latin typeface="Times New Roman" panose="02020603050405020304" pitchFamily="18" charset="0"/>
                    <a:ea typeface="宋体" panose="02010600030101010101" pitchFamily="2" charset="-122"/>
                  </a:rPr>
                  <a:t>K</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轨迹序列</a:t>
                </a:r>
                <a:endParaRPr lang="zh-CN" altLang="zh-CN" sz="1800" dirty="0">
                  <a:effectLst/>
                  <a:latin typeface="Times New Roman" panose="02020603050405020304" pitchFamily="18" charset="0"/>
                  <a:ea typeface="宋体" panose="02010600030101010101" pitchFamily="2" charset="-122"/>
                </a:endParaRPr>
              </a:p>
            </p:txBody>
          </p:sp>
        </mc:Choice>
        <mc:Fallback xmlns="">
          <p:sp>
            <p:nvSpPr>
              <p:cNvPr id="3" name="备注占位符 2"/>
              <p:cNvSpPr>
                <a:spLocks noGrp="1"/>
              </p:cNvSpPr>
              <p:nvPr>
                <p:ph type="body" idx="1"/>
              </p:nvPr>
            </p:nvSpPr>
            <p:spPr/>
            <p:txBody>
              <a:bodyPr/>
              <a:lstStyle/>
              <a:p>
                <a:pPr indent="304800" algn="just">
                  <a:lnSpc>
                    <a:spcPct val="125000"/>
                  </a:lnSpc>
                </a:pP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𝑀</a:t>
                </a:r>
                <a:r>
                  <a:rPr lang="zh-CN" altLang="zh-CN" sz="2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𝑢</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𝑀</a:t>
                </a:r>
                <a:r>
                  <a:rPr lang="zh-CN" altLang="zh-CN" sz="2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𝑣</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为仿射变换矩阵，用来将智能体的轨迹放在一个以智能体为中心的标准的旋转不变和平移不变的坐标系中，使用</a:t>
                </a:r>
                <a:r>
                  <a:rPr lang="en-US" altLang="zh-CN" sz="1800" dirty="0">
                    <a:effectLst/>
                    <a:latin typeface="Times New Roman" panose="02020603050405020304" pitchFamily="18" charset="0"/>
                    <a:ea typeface="宋体" panose="02010600030101010101" pitchFamily="2" charset="-122"/>
                  </a:rPr>
                  <a:t>K-means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算法得到数量为</a:t>
                </a:r>
                <a:r>
                  <a:rPr lang="en-US" altLang="zh-CN" sz="1800" i="1" dirty="0">
                    <a:effectLst/>
                    <a:latin typeface="Times New Roman" panose="02020603050405020304" pitchFamily="18" charset="0"/>
                    <a:ea typeface="宋体" panose="02010600030101010101" pitchFamily="2" charset="-122"/>
                  </a:rPr>
                  <a:t>K</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轨迹序列</a:t>
                </a:r>
                <a:endParaRPr lang="zh-CN" altLang="zh-CN" sz="1800" dirty="0">
                  <a:effectLst/>
                  <a:latin typeface="Times New Roman" panose="02020603050405020304" pitchFamily="18" charset="0"/>
                  <a:ea typeface="宋体" panose="02010600030101010101" pitchFamily="2" charset="-122"/>
                </a:endParaRPr>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8</a:t>
            </a:fld>
            <a:endParaRPr lang="zh-CN" altLang="en-US"/>
          </a:p>
        </p:txBody>
      </p:sp>
    </p:spTree>
    <p:extLst>
      <p:ext uri="{BB962C8B-B14F-4D97-AF65-F5344CB8AC3E}">
        <p14:creationId xmlns:p14="http://schemas.microsoft.com/office/powerpoint/2010/main" val="777751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交通场景中的各类智能体都有着很大的不确定性和随机性</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，以图中主车为例，</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本文将智能体的不确定性分解为两个相对独立的量，智能体的意图不确定性和控制不确定性。智能体的意图不确定性建模智能体潜在的意图和行为目标。例如，在交通场景的真实驾驶环境中，智能体尝试行驶到哪条车道上的不确定性。此外在意图不确定性的基础上，仍然存在着控制不确定性，它用来描述在满足智能体意图不确定性的前提下，智能体将如何遵循未来轨迹预测点的状态序列的不确定性。例如，在已经选择好行驶的车道好，如何到达该车道，以怎样的轨迹序列完成这项任务，就体现的是智能体的控制不确定性，这表现在智能体在行驶时的速度，转角以及与周围环境之间的交互等。</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9</a:t>
            </a:fld>
            <a:endParaRPr lang="zh-CN" altLang="en-US"/>
          </a:p>
        </p:txBody>
      </p:sp>
    </p:spTree>
    <p:extLst>
      <p:ext uri="{BB962C8B-B14F-4D97-AF65-F5344CB8AC3E}">
        <p14:creationId xmlns:p14="http://schemas.microsoft.com/office/powerpoint/2010/main" val="1661708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541"/>
            <a:ext cx="12192000" cy="685685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4C3FC5-5D5E-4E7C-B246-CD2250CAF72E}" type="datetimeFigureOut">
              <a:rPr lang="zh-CN" altLang="en-US" smtClean="0"/>
              <a:t>2021/5/31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4C3FC5-5D5E-4E7C-B246-CD2250CAF72E}" type="datetimeFigureOut">
              <a:rPr lang="zh-CN" altLang="en-US" smtClean="0"/>
              <a:t>2021/5/31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垂直排列标题与&#10;文本">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2004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垂直排列标题与&#10;文本">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2004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垂直排列标题与&#10;文本">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2004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比较">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9C828EB-24EE-4A31-9BA5-B664883E82A4}" type="datetimeFigureOut">
              <a:rPr lang="zh-CN" altLang="en-US" smtClean="0"/>
              <a:t>2021/5/31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13CE2E-101C-45E3-A183-32D265DB4F22}"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pic>
        <p:nvPicPr>
          <p:cNvPr id="8" name="Picture 3" descr="C:\Users\miro.wu\Desktop\公司介绍111.png"/>
          <p:cNvPicPr>
            <a:picLocks noChangeAspect="1" noChangeArrowheads="1"/>
          </p:cNvPicPr>
          <p:nvPr userDrawn="1"/>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27076" y="574615"/>
            <a:ext cx="11736834" cy="5844078"/>
          </a:xfrm>
          <a:prstGeom prst="rect">
            <a:avLst/>
          </a:prstGeom>
          <a:noFill/>
          <a:extLst>
            <a:ext uri="{909E8E84-426E-40DD-AFC4-6F175D3DCCD1}">
              <a14:hiddenFill xmlns:a14="http://schemas.microsoft.com/office/drawing/2010/main">
                <a:solidFill>
                  <a:srgbClr val="FFFFFF"/>
                </a:solidFill>
              </a14:hiddenFill>
            </a:ext>
          </a:extLst>
        </p:spPr>
      </p:pic>
      <p:sp>
        <p:nvSpPr>
          <p:cNvPr id="9" name="圆角矩形 8"/>
          <p:cNvSpPr/>
          <p:nvPr userDrawn="1"/>
        </p:nvSpPr>
        <p:spPr>
          <a:xfrm>
            <a:off x="1139634" y="1031257"/>
            <a:ext cx="9912735" cy="42891"/>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24C3FC5-5D5E-4E7C-B246-CD2250CAF72E}" type="datetimeFigureOut">
              <a:rPr lang="zh-CN" altLang="en-US" smtClean="0"/>
              <a:t>2021/5/31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24C3FC5-5D5E-4E7C-B246-CD2250CAF72E}" type="datetimeFigureOut">
              <a:rPr lang="zh-CN" altLang="en-US" smtClean="0"/>
              <a:t>2021/5/31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4C3FC5-5D5E-4E7C-B246-CD2250CAF72E}" type="datetimeFigureOut">
              <a:rPr lang="zh-CN" altLang="en-US" smtClean="0"/>
              <a:t>2021/5/31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4C3FC5-5D5E-4E7C-B246-CD2250CAF72E}" type="datetimeFigureOut">
              <a:rPr lang="zh-CN" altLang="en-US" smtClean="0"/>
              <a:t>2021/5/31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4C3FC5-5D5E-4E7C-B246-CD2250CAF72E}" type="datetimeFigureOut">
              <a:rPr lang="zh-CN" altLang="en-US" smtClean="0"/>
              <a:t>2021/5/31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24C3FC5-5D5E-4E7C-B246-CD2250CAF72E}" type="datetimeFigureOut">
              <a:rPr lang="zh-CN" altLang="en-US" smtClean="0"/>
              <a:t>2021/5/31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24C3FC5-5D5E-4E7C-B246-CD2250CAF72E}" type="datetimeFigureOut">
              <a:rPr lang="zh-CN" altLang="en-US" smtClean="0"/>
              <a:t>2021/5/31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4C3FC5-5D5E-4E7C-B246-CD2250CAF72E}" type="datetimeFigureOut">
              <a:rPr lang="zh-CN" altLang="en-US" smtClean="0"/>
              <a:t>2021/5/31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7A918-C5A1-4EA3-A6F1-CCABECC419D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1.emf"/><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2.emf"/><Relationship Id="rId4" Type="http://schemas.openxmlformats.org/officeDocument/2006/relationships/package" Target="../embeddings/Microsoft_Visio___.vsdx"/></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40.emf"/><Relationship Id="rId4" Type="http://schemas.openxmlformats.org/officeDocument/2006/relationships/package" Target="../embeddings/Microsoft_Visio___1.vsdx"/></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41.emf"/><Relationship Id="rId4" Type="http://schemas.openxmlformats.org/officeDocument/2006/relationships/package" Target="../embeddings/Microsoft_Visio___2.vsdx"/></Relationships>
</file>

<file path=ppt/slides/_rels/slide1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9.png"/><Relationship Id="rId7"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57.wmf"/><Relationship Id="rId5" Type="http://schemas.openxmlformats.org/officeDocument/2006/relationships/oleObject" Target="../embeddings/oleObject1.bin"/><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62.wmf"/><Relationship Id="rId3" Type="http://schemas.openxmlformats.org/officeDocument/2006/relationships/notesSlide" Target="../notesSlides/notesSlide21.xml"/><Relationship Id="rId7" Type="http://schemas.openxmlformats.org/officeDocument/2006/relationships/image" Target="../media/image59.wmf"/><Relationship Id="rId12" Type="http://schemas.openxmlformats.org/officeDocument/2006/relationships/oleObject" Target="../embeddings/oleObject5.bin"/><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oleObject" Target="../embeddings/oleObject2.bin"/><Relationship Id="rId11" Type="http://schemas.openxmlformats.org/officeDocument/2006/relationships/image" Target="../media/image61.wmf"/><Relationship Id="rId5" Type="http://schemas.openxmlformats.org/officeDocument/2006/relationships/image" Target="../media/image58.emf"/><Relationship Id="rId10" Type="http://schemas.openxmlformats.org/officeDocument/2006/relationships/oleObject" Target="../embeddings/oleObject4.bin"/><Relationship Id="rId4" Type="http://schemas.openxmlformats.org/officeDocument/2006/relationships/package" Target="../embeddings/Microsoft_Visio___3.vsdx"/><Relationship Id="rId9" Type="http://schemas.openxmlformats.org/officeDocument/2006/relationships/image" Target="../media/image60.w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63.wmf"/><Relationship Id="rId4" Type="http://schemas.openxmlformats.org/officeDocument/2006/relationships/oleObject" Target="../embeddings/oleObject6.bin"/></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image" Target="../media/image64.png"/><Relationship Id="rId7" Type="http://schemas.openxmlformats.org/officeDocument/2006/relationships/image" Target="../media/image66.wmf"/><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oleObject" Target="../embeddings/oleObject7.bin"/><Relationship Id="rId5" Type="http://schemas.openxmlformats.org/officeDocument/2006/relationships/image" Target="../media/image65.emf"/><Relationship Id="rId4" Type="http://schemas.openxmlformats.org/officeDocument/2006/relationships/package" Target="../embeddings/Microsoft_Visio___4.vsdx"/><Relationship Id="rId9" Type="http://schemas.openxmlformats.org/officeDocument/2006/relationships/image" Target="../media/image67.wmf"/></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package" Target="../embeddings/Microsoft_Visio___5.vsdx"/><Relationship Id="rId7" Type="http://schemas.openxmlformats.org/officeDocument/2006/relationships/image" Target="../media/image75.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emf"/><Relationship Id="rId9" Type="http://schemas.openxmlformats.org/officeDocument/2006/relationships/image" Target="../media/image77.png"/></Relationships>
</file>

<file path=ppt/slides/_rels/slide2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package" Target="../embeddings/Microsoft_Visio___6.vsdx"/><Relationship Id="rId7" Type="http://schemas.openxmlformats.org/officeDocument/2006/relationships/image" Target="../media/image75.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emf"/><Relationship Id="rId9" Type="http://schemas.openxmlformats.org/officeDocument/2006/relationships/image" Target="../media/image77.png"/></Relationships>
</file>

<file path=ppt/slides/_rels/slide2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package" Target="../embeddings/Microsoft_Visio___7.vsdx"/><Relationship Id="rId7" Type="http://schemas.openxmlformats.org/officeDocument/2006/relationships/image" Target="../media/image75.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emf"/><Relationship Id="rId9" Type="http://schemas.openxmlformats.org/officeDocument/2006/relationships/image" Target="../media/image77.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package" Target="../embeddings/Microsoft_Visio___8.vsdx"/><Relationship Id="rId7"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emf"/><Relationship Id="rId9" Type="http://schemas.openxmlformats.org/officeDocument/2006/relationships/image" Target="../media/image77.png"/></Relationships>
</file>

<file path=ppt/slides/_rels/slide31.xml.rels><?xml version="1.0" encoding="UTF-8" standalone="yes"?>
<Relationships xmlns="http://schemas.openxmlformats.org/package/2006/relationships"><Relationship Id="rId3" Type="http://schemas.openxmlformats.org/officeDocument/2006/relationships/image" Target="../media/image73.tmp"/><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79.png"/><Relationship Id="rId4" Type="http://schemas.openxmlformats.org/officeDocument/2006/relationships/image" Target="../media/image78.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8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73.tmp"/></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86.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0.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9.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7.emf"/><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13"/>
          <p:cNvSpPr>
            <a:spLocks/>
          </p:cNvSpPr>
          <p:nvPr/>
        </p:nvSpPr>
        <p:spPr bwMode="auto">
          <a:xfrm>
            <a:off x="0" y="-15048"/>
            <a:ext cx="1611086" cy="1297718"/>
          </a:xfrm>
          <a:custGeom>
            <a:avLst/>
            <a:gdLst>
              <a:gd name="T0" fmla="*/ 1095 w 1311"/>
              <a:gd name="T1" fmla="*/ 1056 h 1056"/>
              <a:gd name="T2" fmla="*/ 0 w 1311"/>
              <a:gd name="T3" fmla="*/ 1056 h 1056"/>
              <a:gd name="T4" fmla="*/ 0 w 1311"/>
              <a:gd name="T5" fmla="*/ 0 h 1056"/>
              <a:gd name="T6" fmla="*/ 1311 w 1311"/>
              <a:gd name="T7" fmla="*/ 0 h 1056"/>
              <a:gd name="T8" fmla="*/ 1095 w 1311"/>
              <a:gd name="T9" fmla="*/ 1056 h 1056"/>
            </a:gdLst>
            <a:ahLst/>
            <a:cxnLst>
              <a:cxn ang="0">
                <a:pos x="T0" y="T1"/>
              </a:cxn>
              <a:cxn ang="0">
                <a:pos x="T2" y="T3"/>
              </a:cxn>
              <a:cxn ang="0">
                <a:pos x="T4" y="T5"/>
              </a:cxn>
              <a:cxn ang="0">
                <a:pos x="T6" y="T7"/>
              </a:cxn>
              <a:cxn ang="0">
                <a:pos x="T8" y="T9"/>
              </a:cxn>
            </a:cxnLst>
            <a:rect l="0" t="0" r="r" b="b"/>
            <a:pathLst>
              <a:path w="1311" h="1056">
                <a:moveTo>
                  <a:pt x="1095" y="1056"/>
                </a:moveTo>
                <a:lnTo>
                  <a:pt x="0" y="1056"/>
                </a:lnTo>
                <a:lnTo>
                  <a:pt x="0" y="0"/>
                </a:lnTo>
                <a:lnTo>
                  <a:pt x="1311" y="0"/>
                </a:lnTo>
                <a:lnTo>
                  <a:pt x="1095" y="1056"/>
                </a:lnTo>
                <a:close/>
              </a:path>
            </a:pathLst>
          </a:custGeom>
          <a:solidFill>
            <a:srgbClr val="224982"/>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11" name="Freeform 6"/>
          <p:cNvSpPr/>
          <p:nvPr/>
        </p:nvSpPr>
        <p:spPr bwMode="auto">
          <a:xfrm>
            <a:off x="3377565" y="1702939"/>
            <a:ext cx="8836025" cy="2936875"/>
          </a:xfrm>
          <a:custGeom>
            <a:avLst/>
            <a:gdLst>
              <a:gd name="T0" fmla="*/ 368 w 5566"/>
              <a:gd name="T1" fmla="*/ 0 h 1850"/>
              <a:gd name="T2" fmla="*/ 5566 w 5566"/>
              <a:gd name="T3" fmla="*/ 0 h 1850"/>
              <a:gd name="T4" fmla="*/ 5566 w 5566"/>
              <a:gd name="T5" fmla="*/ 1850 h 1850"/>
              <a:gd name="T6" fmla="*/ 0 w 5566"/>
              <a:gd name="T7" fmla="*/ 1850 h 1850"/>
              <a:gd name="T8" fmla="*/ 368 w 5566"/>
              <a:gd name="T9" fmla="*/ 0 h 1850"/>
            </a:gdLst>
            <a:ahLst/>
            <a:cxnLst>
              <a:cxn ang="0">
                <a:pos x="T0" y="T1"/>
              </a:cxn>
              <a:cxn ang="0">
                <a:pos x="T2" y="T3"/>
              </a:cxn>
              <a:cxn ang="0">
                <a:pos x="T4" y="T5"/>
              </a:cxn>
              <a:cxn ang="0">
                <a:pos x="T6" y="T7"/>
              </a:cxn>
              <a:cxn ang="0">
                <a:pos x="T8" y="T9"/>
              </a:cxn>
            </a:cxnLst>
            <a:rect l="0" t="0" r="r" b="b"/>
            <a:pathLst>
              <a:path w="5566" h="1850">
                <a:moveTo>
                  <a:pt x="368" y="0"/>
                </a:moveTo>
                <a:lnTo>
                  <a:pt x="5566" y="0"/>
                </a:lnTo>
                <a:lnTo>
                  <a:pt x="5566" y="1850"/>
                </a:lnTo>
                <a:lnTo>
                  <a:pt x="0" y="1850"/>
                </a:lnTo>
                <a:lnTo>
                  <a:pt x="368" y="0"/>
                </a:lnTo>
                <a:close/>
              </a:path>
            </a:pathLst>
          </a:custGeom>
          <a:solidFill>
            <a:srgbClr val="2248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Freeform 7"/>
          <p:cNvSpPr/>
          <p:nvPr/>
        </p:nvSpPr>
        <p:spPr bwMode="auto">
          <a:xfrm>
            <a:off x="0"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C4CDE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8"/>
          <p:cNvSpPr/>
          <p:nvPr/>
        </p:nvSpPr>
        <p:spPr bwMode="auto">
          <a:xfrm>
            <a:off x="3372009" y="4492970"/>
            <a:ext cx="8836025" cy="149225"/>
          </a:xfrm>
          <a:custGeom>
            <a:avLst/>
            <a:gdLst>
              <a:gd name="T0" fmla="*/ 5566 w 5566"/>
              <a:gd name="T1" fmla="*/ 0 h 94"/>
              <a:gd name="T2" fmla="*/ 18 w 5566"/>
              <a:gd name="T3" fmla="*/ 0 h 94"/>
              <a:gd name="T4" fmla="*/ 0 w 5566"/>
              <a:gd name="T5" fmla="*/ 94 h 94"/>
              <a:gd name="T6" fmla="*/ 5566 w 5566"/>
              <a:gd name="T7" fmla="*/ 94 h 94"/>
              <a:gd name="T8" fmla="*/ 5566 w 5566"/>
              <a:gd name="T9" fmla="*/ 0 h 94"/>
            </a:gdLst>
            <a:ahLst/>
            <a:cxnLst>
              <a:cxn ang="0">
                <a:pos x="T0" y="T1"/>
              </a:cxn>
              <a:cxn ang="0">
                <a:pos x="T2" y="T3"/>
              </a:cxn>
              <a:cxn ang="0">
                <a:pos x="T4" y="T5"/>
              </a:cxn>
              <a:cxn ang="0">
                <a:pos x="T6" y="T7"/>
              </a:cxn>
              <a:cxn ang="0">
                <a:pos x="T8" y="T9"/>
              </a:cxn>
            </a:cxnLst>
            <a:rect l="0" t="0" r="r" b="b"/>
            <a:pathLst>
              <a:path w="5566" h="94">
                <a:moveTo>
                  <a:pt x="5566" y="0"/>
                </a:moveTo>
                <a:lnTo>
                  <a:pt x="18" y="0"/>
                </a:lnTo>
                <a:lnTo>
                  <a:pt x="0" y="94"/>
                </a:lnTo>
                <a:lnTo>
                  <a:pt x="5566" y="94"/>
                </a:lnTo>
                <a:lnTo>
                  <a:pt x="5566" y="0"/>
                </a:lnTo>
                <a:close/>
              </a:path>
            </a:pathLst>
          </a:custGeom>
          <a:solidFill>
            <a:srgbClr val="C7D0EF"/>
          </a:solidFill>
          <a:ln>
            <a:noFill/>
          </a:ln>
        </p:spPr>
        <p:txBody>
          <a:bodyPr vert="horz" wrap="square" lIns="91440" tIns="45720" rIns="91440" bIns="45720" numCol="1" anchor="t" anchorCtr="0" compatLnSpc="1"/>
          <a:lstStyle/>
          <a:p>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201" y="2335404"/>
            <a:ext cx="2575201" cy="2168430"/>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4356" y="2560682"/>
            <a:ext cx="1749565" cy="338738"/>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8989" y="1588559"/>
            <a:ext cx="2207372" cy="1588940"/>
          </a:xfrm>
          <a:prstGeom prst="rect">
            <a:avLst/>
          </a:prstGeom>
        </p:spPr>
      </p:pic>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p:cNvSpPr txBox="1"/>
          <p:nvPr/>
        </p:nvSpPr>
        <p:spPr>
          <a:xfrm>
            <a:off x="4351020" y="2031365"/>
            <a:ext cx="7658100" cy="1445260"/>
          </a:xfrm>
          <a:prstGeom prst="rect">
            <a:avLst/>
          </a:prstGeom>
          <a:noFill/>
        </p:spPr>
        <p:txBody>
          <a:bodyPr wrap="square" rtlCol="0">
            <a:spAutoFit/>
          </a:bodyPr>
          <a:lstStyle/>
          <a:p>
            <a:pPr algn="ctr"/>
            <a:r>
              <a:rPr lang="zh-CN" altLang="en-US" sz="4400" dirty="0">
                <a:solidFill>
                  <a:schemeClr val="bg1"/>
                </a:solidFill>
                <a:latin typeface="方正兰亭中黑_GBK" panose="02000000000000000000" pitchFamily="2" charset="-122"/>
                <a:ea typeface="方正兰亭中黑_GBK" panose="02000000000000000000" pitchFamily="2" charset="-122"/>
              </a:rPr>
              <a:t>交通场景中多任务多模概率轨迹预测方法研究</a:t>
            </a:r>
          </a:p>
        </p:txBody>
      </p:sp>
      <p:sp>
        <p:nvSpPr>
          <p:cNvPr id="16" name="文本框 15"/>
          <p:cNvSpPr txBox="1"/>
          <p:nvPr/>
        </p:nvSpPr>
        <p:spPr>
          <a:xfrm>
            <a:off x="4471217" y="3703900"/>
            <a:ext cx="2926080" cy="46037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运载工程与力学学部</a:t>
            </a:r>
          </a:p>
        </p:txBody>
      </p:sp>
      <p:sp>
        <p:nvSpPr>
          <p:cNvPr id="17" name="文本框 16"/>
          <p:cNvSpPr txBox="1"/>
          <p:nvPr/>
        </p:nvSpPr>
        <p:spPr>
          <a:xfrm>
            <a:off x="9201727" y="3703900"/>
            <a:ext cx="2011680" cy="46037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汽车工程学院</a:t>
            </a:r>
          </a:p>
        </p:txBody>
      </p:sp>
      <p:sp>
        <p:nvSpPr>
          <p:cNvPr id="18" name="文本框 17"/>
          <p:cNvSpPr txBox="1"/>
          <p:nvPr/>
        </p:nvSpPr>
        <p:spPr>
          <a:xfrm>
            <a:off x="4772203" y="5339774"/>
            <a:ext cx="1954381" cy="446276"/>
          </a:xfrm>
          <a:prstGeom prst="rect">
            <a:avLst/>
          </a:prstGeom>
          <a:noFill/>
        </p:spPr>
        <p:txBody>
          <a:bodyPr wrap="none" rtlCol="0">
            <a:spAutoFit/>
          </a:bodyPr>
          <a:lstStyle/>
          <a:p>
            <a:r>
              <a:rPr lang="zh-CN" altLang="en-US" sz="2300" dirty="0">
                <a:solidFill>
                  <a:srgbClr val="224982"/>
                </a:solidFill>
                <a:latin typeface="方正兰亭中黑_GBK" panose="02000000000000000000" pitchFamily="2" charset="-122"/>
                <a:ea typeface="方正兰亭中黑_GBK" panose="02000000000000000000" pitchFamily="2" charset="-122"/>
              </a:rPr>
              <a:t>答辩人：周彬</a:t>
            </a:r>
            <a:endParaRPr lang="zh-CN" altLang="en-US" sz="2300" dirty="0">
              <a:solidFill>
                <a:srgbClr val="565656"/>
              </a:solidFill>
              <a:latin typeface="方正兰亭中黑_GBK" panose="02000000000000000000" pitchFamily="2" charset="-122"/>
              <a:ea typeface="方正兰亭中黑_GBK" panose="02000000000000000000" pitchFamily="2" charset="-122"/>
            </a:endParaRPr>
          </a:p>
        </p:txBody>
      </p:sp>
      <p:sp>
        <p:nvSpPr>
          <p:cNvPr id="19" name="文本框 18"/>
          <p:cNvSpPr txBox="1"/>
          <p:nvPr/>
        </p:nvSpPr>
        <p:spPr>
          <a:xfrm>
            <a:off x="8218663" y="5339774"/>
            <a:ext cx="2519680" cy="445135"/>
          </a:xfrm>
          <a:prstGeom prst="rect">
            <a:avLst/>
          </a:prstGeom>
          <a:noFill/>
        </p:spPr>
        <p:txBody>
          <a:bodyPr wrap="none" rtlCol="0">
            <a:spAutoFit/>
          </a:bodyPr>
          <a:lstStyle/>
          <a:p>
            <a:r>
              <a:rPr lang="zh-CN" altLang="en-US" sz="2300" dirty="0">
                <a:solidFill>
                  <a:srgbClr val="224982"/>
                </a:solidFill>
                <a:latin typeface="方正兰亭中黑_GBK" panose="02000000000000000000" pitchFamily="2" charset="-122"/>
                <a:ea typeface="方正兰亭中黑_GBK" panose="02000000000000000000" pitchFamily="2" charset="-122"/>
              </a:rPr>
              <a:t>指导老师：李琳辉</a:t>
            </a:r>
            <a:endParaRPr lang="zh-CN" altLang="en-US" sz="2300" dirty="0">
              <a:solidFill>
                <a:srgbClr val="565656"/>
              </a:solidFill>
              <a:latin typeface="方正兰亭中黑_GBK" panose="02000000000000000000" pitchFamily="2" charset="-122"/>
              <a:ea typeface="方正兰亭中黑_GBK" panose="02000000000000000000" pitchFamily="2" charset="-122"/>
            </a:endParaRPr>
          </a:p>
        </p:txBody>
      </p:sp>
      <p:grpSp>
        <p:nvGrpSpPr>
          <p:cNvPr id="4" name="组合 3"/>
          <p:cNvGrpSpPr/>
          <p:nvPr/>
        </p:nvGrpSpPr>
        <p:grpSpPr>
          <a:xfrm>
            <a:off x="7831474" y="5380063"/>
            <a:ext cx="377825" cy="377825"/>
            <a:chOff x="7612018" y="5380063"/>
            <a:chExt cx="377825" cy="377825"/>
          </a:xfrm>
        </p:grpSpPr>
        <p:sp>
          <p:nvSpPr>
            <p:cNvPr id="27" name="椭圆 26"/>
            <p:cNvSpPr/>
            <p:nvPr/>
          </p:nvSpPr>
          <p:spPr>
            <a:xfrm>
              <a:off x="7612018" y="5380063"/>
              <a:ext cx="377825" cy="377825"/>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2" name="组合 21"/>
            <p:cNvGrpSpPr>
              <a:grpSpLocks noChangeAspect="1"/>
            </p:cNvGrpSpPr>
            <p:nvPr/>
          </p:nvGrpSpPr>
          <p:grpSpPr>
            <a:xfrm>
              <a:off x="7707997" y="5400481"/>
              <a:ext cx="185866" cy="308489"/>
              <a:chOff x="6499674" y="3862507"/>
              <a:chExt cx="323003" cy="536101"/>
            </a:xfrm>
            <a:solidFill>
              <a:schemeClr val="bg1"/>
            </a:solidFill>
          </p:grpSpPr>
          <p:sp>
            <p:nvSpPr>
              <p:cNvPr id="23" name="Freeform 43"/>
              <p:cNvSpPr>
                <a:spLocks noEditPoints="1"/>
              </p:cNvSpPr>
              <p:nvPr/>
            </p:nvSpPr>
            <p:spPr bwMode="auto">
              <a:xfrm>
                <a:off x="6547495" y="3862507"/>
                <a:ext cx="218132" cy="294478"/>
              </a:xfrm>
              <a:custGeom>
                <a:avLst/>
                <a:gdLst>
                  <a:gd name="T0" fmla="*/ 8 w 110"/>
                  <a:gd name="T1" fmla="*/ 92 h 147"/>
                  <a:gd name="T2" fmla="*/ 17 w 110"/>
                  <a:gd name="T3" fmla="*/ 105 h 147"/>
                  <a:gd name="T4" fmla="*/ 57 w 110"/>
                  <a:gd name="T5" fmla="*/ 147 h 147"/>
                  <a:gd name="T6" fmla="*/ 96 w 110"/>
                  <a:gd name="T7" fmla="*/ 105 h 147"/>
                  <a:gd name="T8" fmla="*/ 97 w 110"/>
                  <a:gd name="T9" fmla="*/ 105 h 147"/>
                  <a:gd name="T10" fmla="*/ 107 w 110"/>
                  <a:gd name="T11" fmla="*/ 92 h 147"/>
                  <a:gd name="T12" fmla="*/ 99 w 110"/>
                  <a:gd name="T13" fmla="*/ 80 h 147"/>
                  <a:gd name="T14" fmla="*/ 87 w 110"/>
                  <a:gd name="T15" fmla="*/ 32 h 147"/>
                  <a:gd name="T16" fmla="*/ 28 w 110"/>
                  <a:gd name="T17" fmla="*/ 25 h 147"/>
                  <a:gd name="T18" fmla="*/ 13 w 110"/>
                  <a:gd name="T19" fmla="*/ 81 h 147"/>
                  <a:gd name="T20" fmla="*/ 13 w 110"/>
                  <a:gd name="T21" fmla="*/ 81 h 147"/>
                  <a:gd name="T22" fmla="*/ 8 w 110"/>
                  <a:gd name="T23" fmla="*/ 92 h 147"/>
                  <a:gd name="T24" fmla="*/ 18 w 110"/>
                  <a:gd name="T25" fmla="*/ 82 h 147"/>
                  <a:gd name="T26" fmla="*/ 18 w 110"/>
                  <a:gd name="T27" fmla="*/ 82 h 147"/>
                  <a:gd name="T28" fmla="*/ 19 w 110"/>
                  <a:gd name="T29" fmla="*/ 82 h 147"/>
                  <a:gd name="T30" fmla="*/ 19 w 110"/>
                  <a:gd name="T31" fmla="*/ 79 h 147"/>
                  <a:gd name="T32" fmla="*/ 22 w 110"/>
                  <a:gd name="T33" fmla="*/ 62 h 147"/>
                  <a:gd name="T34" fmla="*/ 26 w 110"/>
                  <a:gd name="T35" fmla="*/ 57 h 147"/>
                  <a:gd name="T36" fmla="*/ 71 w 110"/>
                  <a:gd name="T37" fmla="*/ 46 h 147"/>
                  <a:gd name="T38" fmla="*/ 93 w 110"/>
                  <a:gd name="T39" fmla="*/ 83 h 147"/>
                  <a:gd name="T40" fmla="*/ 94 w 110"/>
                  <a:gd name="T41" fmla="*/ 83 h 147"/>
                  <a:gd name="T42" fmla="*/ 96 w 110"/>
                  <a:gd name="T43" fmla="*/ 82 h 147"/>
                  <a:gd name="T44" fmla="*/ 97 w 110"/>
                  <a:gd name="T45" fmla="*/ 82 h 147"/>
                  <a:gd name="T46" fmla="*/ 102 w 110"/>
                  <a:gd name="T47" fmla="*/ 85 h 147"/>
                  <a:gd name="T48" fmla="*/ 105 w 110"/>
                  <a:gd name="T49" fmla="*/ 92 h 147"/>
                  <a:gd name="T50" fmla="*/ 102 w 110"/>
                  <a:gd name="T51" fmla="*/ 100 h 147"/>
                  <a:gd name="T52" fmla="*/ 97 w 110"/>
                  <a:gd name="T53" fmla="*/ 102 h 147"/>
                  <a:gd name="T54" fmla="*/ 97 w 110"/>
                  <a:gd name="T55" fmla="*/ 102 h 147"/>
                  <a:gd name="T56" fmla="*/ 94 w 110"/>
                  <a:gd name="T57" fmla="*/ 102 h 147"/>
                  <a:gd name="T58" fmla="*/ 94 w 110"/>
                  <a:gd name="T59" fmla="*/ 105 h 147"/>
                  <a:gd name="T60" fmla="*/ 81 w 110"/>
                  <a:gd name="T61" fmla="*/ 133 h 147"/>
                  <a:gd name="T62" fmla="*/ 70 w 110"/>
                  <a:gd name="T63" fmla="*/ 141 h 147"/>
                  <a:gd name="T64" fmla="*/ 57 w 110"/>
                  <a:gd name="T65" fmla="*/ 144 h 147"/>
                  <a:gd name="T66" fmla="*/ 44 w 110"/>
                  <a:gd name="T67" fmla="*/ 141 h 147"/>
                  <a:gd name="T68" fmla="*/ 33 w 110"/>
                  <a:gd name="T69" fmla="*/ 133 h 147"/>
                  <a:gd name="T70" fmla="*/ 20 w 110"/>
                  <a:gd name="T71" fmla="*/ 105 h 147"/>
                  <a:gd name="T72" fmla="*/ 20 w 110"/>
                  <a:gd name="T73" fmla="*/ 103 h 147"/>
                  <a:gd name="T74" fmla="*/ 17 w 110"/>
                  <a:gd name="T75" fmla="*/ 102 h 147"/>
                  <a:gd name="T76" fmla="*/ 10 w 110"/>
                  <a:gd name="T77" fmla="*/ 92 h 147"/>
                  <a:gd name="T78" fmla="*/ 13 w 110"/>
                  <a:gd name="T79" fmla="*/ 85 h 147"/>
                  <a:gd name="T80" fmla="*/ 18 w 110"/>
                  <a:gd name="T81" fmla="*/ 8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0" h="147">
                    <a:moveTo>
                      <a:pt x="8" y="92"/>
                    </a:moveTo>
                    <a:cubicBezTo>
                      <a:pt x="8" y="99"/>
                      <a:pt x="12" y="105"/>
                      <a:pt x="17" y="105"/>
                    </a:cubicBezTo>
                    <a:cubicBezTo>
                      <a:pt x="21" y="129"/>
                      <a:pt x="37" y="147"/>
                      <a:pt x="57" y="147"/>
                    </a:cubicBezTo>
                    <a:cubicBezTo>
                      <a:pt x="76" y="147"/>
                      <a:pt x="93" y="129"/>
                      <a:pt x="96" y="105"/>
                    </a:cubicBezTo>
                    <a:cubicBezTo>
                      <a:pt x="97" y="105"/>
                      <a:pt x="97" y="105"/>
                      <a:pt x="97" y="105"/>
                    </a:cubicBezTo>
                    <a:cubicBezTo>
                      <a:pt x="103" y="105"/>
                      <a:pt x="107" y="99"/>
                      <a:pt x="107" y="92"/>
                    </a:cubicBezTo>
                    <a:cubicBezTo>
                      <a:pt x="107" y="86"/>
                      <a:pt x="104" y="81"/>
                      <a:pt x="99" y="80"/>
                    </a:cubicBezTo>
                    <a:cubicBezTo>
                      <a:pt x="99" y="80"/>
                      <a:pt x="110" y="43"/>
                      <a:pt x="87" y="32"/>
                    </a:cubicBezTo>
                    <a:cubicBezTo>
                      <a:pt x="84" y="0"/>
                      <a:pt x="28" y="25"/>
                      <a:pt x="28" y="25"/>
                    </a:cubicBezTo>
                    <a:cubicBezTo>
                      <a:pt x="0" y="40"/>
                      <a:pt x="13" y="81"/>
                      <a:pt x="13" y="81"/>
                    </a:cubicBezTo>
                    <a:cubicBezTo>
                      <a:pt x="13" y="81"/>
                      <a:pt x="13" y="81"/>
                      <a:pt x="13" y="81"/>
                    </a:cubicBezTo>
                    <a:cubicBezTo>
                      <a:pt x="10" y="83"/>
                      <a:pt x="8" y="87"/>
                      <a:pt x="8" y="92"/>
                    </a:cubicBezTo>
                    <a:close/>
                    <a:moveTo>
                      <a:pt x="18" y="82"/>
                    </a:moveTo>
                    <a:cubicBezTo>
                      <a:pt x="18" y="82"/>
                      <a:pt x="18" y="82"/>
                      <a:pt x="18" y="82"/>
                    </a:cubicBezTo>
                    <a:cubicBezTo>
                      <a:pt x="19" y="82"/>
                      <a:pt x="19" y="82"/>
                      <a:pt x="19" y="82"/>
                    </a:cubicBezTo>
                    <a:cubicBezTo>
                      <a:pt x="19" y="79"/>
                      <a:pt x="19" y="79"/>
                      <a:pt x="19" y="79"/>
                    </a:cubicBezTo>
                    <a:cubicBezTo>
                      <a:pt x="22" y="62"/>
                      <a:pt x="22" y="62"/>
                      <a:pt x="22" y="62"/>
                    </a:cubicBezTo>
                    <a:cubicBezTo>
                      <a:pt x="24" y="59"/>
                      <a:pt x="26" y="57"/>
                      <a:pt x="26" y="57"/>
                    </a:cubicBezTo>
                    <a:cubicBezTo>
                      <a:pt x="51" y="59"/>
                      <a:pt x="71" y="46"/>
                      <a:pt x="71" y="46"/>
                    </a:cubicBezTo>
                    <a:cubicBezTo>
                      <a:pt x="88" y="33"/>
                      <a:pt x="93" y="83"/>
                      <a:pt x="93" y="83"/>
                    </a:cubicBezTo>
                    <a:cubicBezTo>
                      <a:pt x="94" y="83"/>
                      <a:pt x="94" y="83"/>
                      <a:pt x="94" y="83"/>
                    </a:cubicBezTo>
                    <a:cubicBezTo>
                      <a:pt x="96" y="82"/>
                      <a:pt x="96" y="82"/>
                      <a:pt x="96" y="82"/>
                    </a:cubicBezTo>
                    <a:cubicBezTo>
                      <a:pt x="96" y="82"/>
                      <a:pt x="97" y="82"/>
                      <a:pt x="97" y="82"/>
                    </a:cubicBezTo>
                    <a:cubicBezTo>
                      <a:pt x="99" y="82"/>
                      <a:pt x="101" y="83"/>
                      <a:pt x="102" y="85"/>
                    </a:cubicBezTo>
                    <a:cubicBezTo>
                      <a:pt x="104" y="87"/>
                      <a:pt x="105" y="89"/>
                      <a:pt x="105" y="92"/>
                    </a:cubicBezTo>
                    <a:cubicBezTo>
                      <a:pt x="105" y="95"/>
                      <a:pt x="104" y="98"/>
                      <a:pt x="102" y="100"/>
                    </a:cubicBezTo>
                    <a:cubicBezTo>
                      <a:pt x="101" y="101"/>
                      <a:pt x="99" y="102"/>
                      <a:pt x="97" y="102"/>
                    </a:cubicBezTo>
                    <a:cubicBezTo>
                      <a:pt x="97" y="102"/>
                      <a:pt x="97" y="102"/>
                      <a:pt x="97" y="102"/>
                    </a:cubicBezTo>
                    <a:cubicBezTo>
                      <a:pt x="94" y="102"/>
                      <a:pt x="94" y="102"/>
                      <a:pt x="94" y="102"/>
                    </a:cubicBezTo>
                    <a:cubicBezTo>
                      <a:pt x="94" y="105"/>
                      <a:pt x="94" y="105"/>
                      <a:pt x="94" y="105"/>
                    </a:cubicBezTo>
                    <a:cubicBezTo>
                      <a:pt x="92" y="116"/>
                      <a:pt x="87" y="126"/>
                      <a:pt x="81" y="133"/>
                    </a:cubicBezTo>
                    <a:cubicBezTo>
                      <a:pt x="77" y="136"/>
                      <a:pt x="74" y="139"/>
                      <a:pt x="70" y="141"/>
                    </a:cubicBezTo>
                    <a:cubicBezTo>
                      <a:pt x="66" y="143"/>
                      <a:pt x="61" y="144"/>
                      <a:pt x="57" y="144"/>
                    </a:cubicBezTo>
                    <a:cubicBezTo>
                      <a:pt x="53" y="144"/>
                      <a:pt x="48" y="143"/>
                      <a:pt x="44" y="141"/>
                    </a:cubicBezTo>
                    <a:cubicBezTo>
                      <a:pt x="40" y="139"/>
                      <a:pt x="36" y="136"/>
                      <a:pt x="33" y="133"/>
                    </a:cubicBezTo>
                    <a:cubicBezTo>
                      <a:pt x="26" y="126"/>
                      <a:pt x="22" y="116"/>
                      <a:pt x="20" y="105"/>
                    </a:cubicBezTo>
                    <a:cubicBezTo>
                      <a:pt x="20" y="103"/>
                      <a:pt x="20" y="103"/>
                      <a:pt x="20" y="103"/>
                    </a:cubicBezTo>
                    <a:cubicBezTo>
                      <a:pt x="17" y="102"/>
                      <a:pt x="17" y="102"/>
                      <a:pt x="17" y="102"/>
                    </a:cubicBezTo>
                    <a:cubicBezTo>
                      <a:pt x="14" y="102"/>
                      <a:pt x="10" y="98"/>
                      <a:pt x="10" y="92"/>
                    </a:cubicBezTo>
                    <a:cubicBezTo>
                      <a:pt x="10" y="89"/>
                      <a:pt x="11" y="87"/>
                      <a:pt x="13" y="85"/>
                    </a:cubicBezTo>
                    <a:cubicBezTo>
                      <a:pt x="14" y="83"/>
                      <a:pt x="16" y="82"/>
                      <a:pt x="18" y="82"/>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4" name="Freeform 46"/>
              <p:cNvSpPr/>
              <p:nvPr/>
            </p:nvSpPr>
            <p:spPr bwMode="auto">
              <a:xfrm>
                <a:off x="6499674" y="4155307"/>
                <a:ext cx="323003" cy="243301"/>
              </a:xfrm>
              <a:custGeom>
                <a:avLst/>
                <a:gdLst>
                  <a:gd name="T0" fmla="*/ 163 w 163"/>
                  <a:gd name="T1" fmla="*/ 91 h 122"/>
                  <a:gd name="T2" fmla="*/ 163 w 163"/>
                  <a:gd name="T3" fmla="*/ 90 h 122"/>
                  <a:gd name="T4" fmla="*/ 163 w 163"/>
                  <a:gd name="T5" fmla="*/ 90 h 122"/>
                  <a:gd name="T6" fmla="*/ 163 w 163"/>
                  <a:gd name="T7" fmla="*/ 39 h 122"/>
                  <a:gd name="T8" fmla="*/ 163 w 163"/>
                  <a:gd name="T9" fmla="*/ 39 h 122"/>
                  <a:gd name="T10" fmla="*/ 126 w 163"/>
                  <a:gd name="T11" fmla="*/ 0 h 122"/>
                  <a:gd name="T12" fmla="*/ 91 w 163"/>
                  <a:gd name="T13" fmla="*/ 59 h 122"/>
                  <a:gd name="T14" fmla="*/ 87 w 163"/>
                  <a:gd name="T15" fmla="*/ 33 h 122"/>
                  <a:gd name="T16" fmla="*/ 91 w 163"/>
                  <a:gd name="T17" fmla="*/ 24 h 122"/>
                  <a:gd name="T18" fmla="*/ 81 w 163"/>
                  <a:gd name="T19" fmla="*/ 14 h 122"/>
                  <a:gd name="T20" fmla="*/ 71 w 163"/>
                  <a:gd name="T21" fmla="*/ 24 h 122"/>
                  <a:gd name="T22" fmla="*/ 76 w 163"/>
                  <a:gd name="T23" fmla="*/ 33 h 122"/>
                  <a:gd name="T24" fmla="*/ 72 w 163"/>
                  <a:gd name="T25" fmla="*/ 59 h 122"/>
                  <a:gd name="T26" fmla="*/ 37 w 163"/>
                  <a:gd name="T27" fmla="*/ 0 h 122"/>
                  <a:gd name="T28" fmla="*/ 0 w 163"/>
                  <a:gd name="T29" fmla="*/ 39 h 122"/>
                  <a:gd name="T30" fmla="*/ 0 w 163"/>
                  <a:gd name="T31" fmla="*/ 39 h 122"/>
                  <a:gd name="T32" fmla="*/ 0 w 163"/>
                  <a:gd name="T33" fmla="*/ 90 h 122"/>
                  <a:gd name="T34" fmla="*/ 0 w 163"/>
                  <a:gd name="T35" fmla="*/ 90 h 122"/>
                  <a:gd name="T36" fmla="*/ 0 w 163"/>
                  <a:gd name="T37" fmla="*/ 91 h 122"/>
                  <a:gd name="T38" fmla="*/ 81 w 163"/>
                  <a:gd name="T39" fmla="*/ 122 h 122"/>
                  <a:gd name="T40" fmla="*/ 163 w 163"/>
                  <a:gd name="T41" fmla="*/ 9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122">
                    <a:moveTo>
                      <a:pt x="163" y="91"/>
                    </a:moveTo>
                    <a:cubicBezTo>
                      <a:pt x="163" y="90"/>
                      <a:pt x="163" y="90"/>
                      <a:pt x="163" y="90"/>
                    </a:cubicBezTo>
                    <a:cubicBezTo>
                      <a:pt x="163" y="90"/>
                      <a:pt x="163" y="90"/>
                      <a:pt x="163" y="90"/>
                    </a:cubicBezTo>
                    <a:cubicBezTo>
                      <a:pt x="163" y="39"/>
                      <a:pt x="163" y="39"/>
                      <a:pt x="163" y="39"/>
                    </a:cubicBezTo>
                    <a:cubicBezTo>
                      <a:pt x="163" y="39"/>
                      <a:pt x="163" y="39"/>
                      <a:pt x="163" y="39"/>
                    </a:cubicBezTo>
                    <a:cubicBezTo>
                      <a:pt x="160" y="23"/>
                      <a:pt x="146" y="9"/>
                      <a:pt x="126" y="0"/>
                    </a:cubicBezTo>
                    <a:cubicBezTo>
                      <a:pt x="91" y="59"/>
                      <a:pt x="91" y="59"/>
                      <a:pt x="91" y="59"/>
                    </a:cubicBezTo>
                    <a:cubicBezTo>
                      <a:pt x="87" y="33"/>
                      <a:pt x="87" y="33"/>
                      <a:pt x="87" y="33"/>
                    </a:cubicBezTo>
                    <a:cubicBezTo>
                      <a:pt x="89" y="31"/>
                      <a:pt x="91" y="28"/>
                      <a:pt x="91" y="24"/>
                    </a:cubicBezTo>
                    <a:cubicBezTo>
                      <a:pt x="91" y="19"/>
                      <a:pt x="87" y="14"/>
                      <a:pt x="81" y="14"/>
                    </a:cubicBezTo>
                    <a:cubicBezTo>
                      <a:pt x="76" y="14"/>
                      <a:pt x="71" y="19"/>
                      <a:pt x="71" y="24"/>
                    </a:cubicBezTo>
                    <a:cubicBezTo>
                      <a:pt x="71" y="28"/>
                      <a:pt x="73" y="31"/>
                      <a:pt x="76" y="33"/>
                    </a:cubicBezTo>
                    <a:cubicBezTo>
                      <a:pt x="72" y="59"/>
                      <a:pt x="72" y="59"/>
                      <a:pt x="72" y="59"/>
                    </a:cubicBezTo>
                    <a:cubicBezTo>
                      <a:pt x="37" y="0"/>
                      <a:pt x="37" y="0"/>
                      <a:pt x="37" y="0"/>
                    </a:cubicBezTo>
                    <a:cubicBezTo>
                      <a:pt x="17" y="9"/>
                      <a:pt x="3" y="23"/>
                      <a:pt x="0" y="39"/>
                    </a:cubicBezTo>
                    <a:cubicBezTo>
                      <a:pt x="0" y="39"/>
                      <a:pt x="0" y="39"/>
                      <a:pt x="0" y="39"/>
                    </a:cubicBezTo>
                    <a:cubicBezTo>
                      <a:pt x="0" y="90"/>
                      <a:pt x="0" y="90"/>
                      <a:pt x="0" y="90"/>
                    </a:cubicBezTo>
                    <a:cubicBezTo>
                      <a:pt x="0" y="90"/>
                      <a:pt x="0" y="90"/>
                      <a:pt x="0" y="90"/>
                    </a:cubicBezTo>
                    <a:cubicBezTo>
                      <a:pt x="0" y="90"/>
                      <a:pt x="0" y="90"/>
                      <a:pt x="0" y="91"/>
                    </a:cubicBezTo>
                    <a:cubicBezTo>
                      <a:pt x="0" y="108"/>
                      <a:pt x="36" y="122"/>
                      <a:pt x="81" y="122"/>
                    </a:cubicBezTo>
                    <a:cubicBezTo>
                      <a:pt x="127" y="122"/>
                      <a:pt x="163" y="108"/>
                      <a:pt x="163" y="91"/>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grpSp>
        <p:nvGrpSpPr>
          <p:cNvPr id="3" name="组合 2"/>
          <p:cNvGrpSpPr/>
          <p:nvPr/>
        </p:nvGrpSpPr>
        <p:grpSpPr>
          <a:xfrm>
            <a:off x="4394378" y="5380063"/>
            <a:ext cx="377825" cy="377825"/>
            <a:chOff x="4312082" y="5380063"/>
            <a:chExt cx="377825" cy="377825"/>
          </a:xfrm>
        </p:grpSpPr>
        <p:sp>
          <p:nvSpPr>
            <p:cNvPr id="2" name="椭圆 1"/>
            <p:cNvSpPr/>
            <p:nvPr/>
          </p:nvSpPr>
          <p:spPr>
            <a:xfrm>
              <a:off x="4312082" y="5380063"/>
              <a:ext cx="377825" cy="377825"/>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reeform 25"/>
            <p:cNvSpPr>
              <a:spLocks noEditPoints="1" noChangeArrowheads="1"/>
            </p:cNvSpPr>
            <p:nvPr/>
          </p:nvSpPr>
          <p:spPr bwMode="auto">
            <a:xfrm>
              <a:off x="4400212" y="5409544"/>
              <a:ext cx="207179" cy="299426"/>
            </a:xfrm>
            <a:custGeom>
              <a:avLst/>
              <a:gdLst>
                <a:gd name="T0" fmla="*/ 21 w 78"/>
                <a:gd name="T1" fmla="*/ 36 h 112"/>
                <a:gd name="T2" fmla="*/ 21 w 78"/>
                <a:gd name="T3" fmla="*/ 11 h 112"/>
                <a:gd name="T4" fmla="*/ 58 w 78"/>
                <a:gd name="T5" fmla="*/ 11 h 112"/>
                <a:gd name="T6" fmla="*/ 57 w 78"/>
                <a:gd name="T7" fmla="*/ 36 h 112"/>
                <a:gd name="T8" fmla="*/ 53 w 78"/>
                <a:gd name="T9" fmla="*/ 47 h 112"/>
                <a:gd name="T10" fmla="*/ 39 w 78"/>
                <a:gd name="T11" fmla="*/ 53 h 112"/>
                <a:gd name="T12" fmla="*/ 39 w 78"/>
                <a:gd name="T13" fmla="*/ 53 h 112"/>
                <a:gd name="T14" fmla="*/ 26 w 78"/>
                <a:gd name="T15" fmla="*/ 47 h 112"/>
                <a:gd name="T16" fmla="*/ 21 w 78"/>
                <a:gd name="T17" fmla="*/ 36 h 112"/>
                <a:gd name="T18" fmla="*/ 13 w 78"/>
                <a:gd name="T19" fmla="*/ 107 h 112"/>
                <a:gd name="T20" fmla="*/ 67 w 78"/>
                <a:gd name="T21" fmla="*/ 107 h 112"/>
                <a:gd name="T22" fmla="*/ 64 w 78"/>
                <a:gd name="T23" fmla="*/ 112 h 112"/>
                <a:gd name="T24" fmla="*/ 16 w 78"/>
                <a:gd name="T25" fmla="*/ 112 h 112"/>
                <a:gd name="T26" fmla="*/ 13 w 78"/>
                <a:gd name="T27" fmla="*/ 107 h 112"/>
                <a:gd name="T28" fmla="*/ 70 w 78"/>
                <a:gd name="T29" fmla="*/ 67 h 112"/>
                <a:gd name="T30" fmla="*/ 76 w 78"/>
                <a:gd name="T31" fmla="*/ 90 h 112"/>
                <a:gd name="T32" fmla="*/ 68 w 78"/>
                <a:gd name="T33" fmla="*/ 103 h 112"/>
                <a:gd name="T34" fmla="*/ 66 w 78"/>
                <a:gd name="T35" fmla="*/ 103 h 112"/>
                <a:gd name="T36" fmla="*/ 66 w 78"/>
                <a:gd name="T37" fmla="*/ 72 h 112"/>
                <a:gd name="T38" fmla="*/ 42 w 78"/>
                <a:gd name="T39" fmla="*/ 72 h 112"/>
                <a:gd name="T40" fmla="*/ 49 w 78"/>
                <a:gd name="T41" fmla="*/ 56 h 112"/>
                <a:gd name="T42" fmla="*/ 51 w 78"/>
                <a:gd name="T43" fmla="*/ 54 h 112"/>
                <a:gd name="T44" fmla="*/ 65 w 78"/>
                <a:gd name="T45" fmla="*/ 57 h 112"/>
                <a:gd name="T46" fmla="*/ 66 w 78"/>
                <a:gd name="T47" fmla="*/ 57 h 112"/>
                <a:gd name="T48" fmla="*/ 66 w 78"/>
                <a:gd name="T49" fmla="*/ 58 h 112"/>
                <a:gd name="T50" fmla="*/ 70 w 78"/>
                <a:gd name="T51" fmla="*/ 67 h 112"/>
                <a:gd name="T52" fmla="*/ 70 w 78"/>
                <a:gd name="T53" fmla="*/ 67 h 112"/>
                <a:gd name="T54" fmla="*/ 14 w 78"/>
                <a:gd name="T55" fmla="*/ 103 h 112"/>
                <a:gd name="T56" fmla="*/ 11 w 78"/>
                <a:gd name="T57" fmla="*/ 103 h 112"/>
                <a:gd name="T58" fmla="*/ 3 w 78"/>
                <a:gd name="T59" fmla="*/ 90 h 112"/>
                <a:gd name="T60" fmla="*/ 9 w 78"/>
                <a:gd name="T61" fmla="*/ 67 h 112"/>
                <a:gd name="T62" fmla="*/ 14 w 78"/>
                <a:gd name="T63" fmla="*/ 58 h 112"/>
                <a:gd name="T64" fmla="*/ 14 w 78"/>
                <a:gd name="T65" fmla="*/ 57 h 112"/>
                <a:gd name="T66" fmla="*/ 14 w 78"/>
                <a:gd name="T67" fmla="*/ 57 h 112"/>
                <a:gd name="T68" fmla="*/ 28 w 78"/>
                <a:gd name="T69" fmla="*/ 54 h 112"/>
                <a:gd name="T70" fmla="*/ 30 w 78"/>
                <a:gd name="T71" fmla="*/ 56 h 112"/>
                <a:gd name="T72" fmla="*/ 38 w 78"/>
                <a:gd name="T73" fmla="*/ 72 h 112"/>
                <a:gd name="T74" fmla="*/ 14 w 78"/>
                <a:gd name="T75" fmla="*/ 72 h 112"/>
                <a:gd name="T76" fmla="*/ 14 w 78"/>
                <a:gd name="T77" fmla="*/ 103 h 1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8"/>
                <a:gd name="T118" fmla="*/ 0 h 112"/>
                <a:gd name="T119" fmla="*/ 78 w 78"/>
                <a:gd name="T120" fmla="*/ 112 h 11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8" h="112">
                  <a:moveTo>
                    <a:pt x="21" y="36"/>
                  </a:moveTo>
                  <a:cubicBezTo>
                    <a:pt x="20" y="27"/>
                    <a:pt x="20" y="19"/>
                    <a:pt x="21" y="11"/>
                  </a:cubicBezTo>
                  <a:cubicBezTo>
                    <a:pt x="37" y="0"/>
                    <a:pt x="45" y="13"/>
                    <a:pt x="58" y="11"/>
                  </a:cubicBezTo>
                  <a:cubicBezTo>
                    <a:pt x="59" y="19"/>
                    <a:pt x="59" y="29"/>
                    <a:pt x="57" y="36"/>
                  </a:cubicBezTo>
                  <a:cubicBezTo>
                    <a:pt x="57" y="40"/>
                    <a:pt x="55" y="44"/>
                    <a:pt x="53" y="47"/>
                  </a:cubicBezTo>
                  <a:cubicBezTo>
                    <a:pt x="49" y="51"/>
                    <a:pt x="44" y="53"/>
                    <a:pt x="39" y="53"/>
                  </a:cubicBezTo>
                  <a:cubicBezTo>
                    <a:pt x="39" y="53"/>
                    <a:pt x="39" y="53"/>
                    <a:pt x="39" y="53"/>
                  </a:cubicBezTo>
                  <a:cubicBezTo>
                    <a:pt x="34" y="53"/>
                    <a:pt x="29" y="51"/>
                    <a:pt x="26" y="47"/>
                  </a:cubicBezTo>
                  <a:cubicBezTo>
                    <a:pt x="24" y="44"/>
                    <a:pt x="22" y="40"/>
                    <a:pt x="21" y="36"/>
                  </a:cubicBezTo>
                  <a:close/>
                  <a:moveTo>
                    <a:pt x="13" y="107"/>
                  </a:moveTo>
                  <a:cubicBezTo>
                    <a:pt x="67" y="107"/>
                    <a:pt x="67" y="107"/>
                    <a:pt x="67" y="107"/>
                  </a:cubicBezTo>
                  <a:cubicBezTo>
                    <a:pt x="64" y="112"/>
                    <a:pt x="64" y="112"/>
                    <a:pt x="64" y="112"/>
                  </a:cubicBezTo>
                  <a:cubicBezTo>
                    <a:pt x="16" y="112"/>
                    <a:pt x="16" y="112"/>
                    <a:pt x="16" y="112"/>
                  </a:cubicBezTo>
                  <a:cubicBezTo>
                    <a:pt x="13" y="107"/>
                    <a:pt x="13" y="107"/>
                    <a:pt x="13" y="107"/>
                  </a:cubicBezTo>
                  <a:close/>
                  <a:moveTo>
                    <a:pt x="70" y="67"/>
                  </a:moveTo>
                  <a:cubicBezTo>
                    <a:pt x="76" y="90"/>
                    <a:pt x="76" y="90"/>
                    <a:pt x="76" y="90"/>
                  </a:cubicBezTo>
                  <a:cubicBezTo>
                    <a:pt x="78" y="98"/>
                    <a:pt x="77" y="103"/>
                    <a:pt x="68" y="103"/>
                  </a:cubicBezTo>
                  <a:cubicBezTo>
                    <a:pt x="66" y="103"/>
                    <a:pt x="66" y="103"/>
                    <a:pt x="66" y="103"/>
                  </a:cubicBezTo>
                  <a:cubicBezTo>
                    <a:pt x="66" y="72"/>
                    <a:pt x="66" y="72"/>
                    <a:pt x="66" y="72"/>
                  </a:cubicBezTo>
                  <a:cubicBezTo>
                    <a:pt x="42" y="72"/>
                    <a:pt x="42" y="72"/>
                    <a:pt x="42" y="72"/>
                  </a:cubicBezTo>
                  <a:cubicBezTo>
                    <a:pt x="49" y="56"/>
                    <a:pt x="49" y="56"/>
                    <a:pt x="49" y="56"/>
                  </a:cubicBezTo>
                  <a:cubicBezTo>
                    <a:pt x="51" y="54"/>
                    <a:pt x="51" y="54"/>
                    <a:pt x="51" y="54"/>
                  </a:cubicBezTo>
                  <a:cubicBezTo>
                    <a:pt x="65" y="57"/>
                    <a:pt x="65" y="57"/>
                    <a:pt x="65" y="57"/>
                  </a:cubicBezTo>
                  <a:cubicBezTo>
                    <a:pt x="66" y="57"/>
                    <a:pt x="66" y="57"/>
                    <a:pt x="66" y="57"/>
                  </a:cubicBezTo>
                  <a:cubicBezTo>
                    <a:pt x="66" y="58"/>
                    <a:pt x="66" y="58"/>
                    <a:pt x="66" y="58"/>
                  </a:cubicBezTo>
                  <a:cubicBezTo>
                    <a:pt x="68" y="61"/>
                    <a:pt x="69" y="64"/>
                    <a:pt x="70" y="67"/>
                  </a:cubicBezTo>
                  <a:cubicBezTo>
                    <a:pt x="70" y="67"/>
                    <a:pt x="70" y="67"/>
                    <a:pt x="70" y="67"/>
                  </a:cubicBezTo>
                  <a:close/>
                  <a:moveTo>
                    <a:pt x="14" y="103"/>
                  </a:moveTo>
                  <a:cubicBezTo>
                    <a:pt x="11" y="103"/>
                    <a:pt x="11" y="103"/>
                    <a:pt x="11" y="103"/>
                  </a:cubicBezTo>
                  <a:cubicBezTo>
                    <a:pt x="1" y="103"/>
                    <a:pt x="0" y="98"/>
                    <a:pt x="3" y="90"/>
                  </a:cubicBezTo>
                  <a:cubicBezTo>
                    <a:pt x="9" y="67"/>
                    <a:pt x="9" y="67"/>
                    <a:pt x="9" y="67"/>
                  </a:cubicBezTo>
                  <a:cubicBezTo>
                    <a:pt x="9" y="63"/>
                    <a:pt x="11" y="60"/>
                    <a:pt x="14" y="58"/>
                  </a:cubicBezTo>
                  <a:cubicBezTo>
                    <a:pt x="14" y="57"/>
                    <a:pt x="14" y="57"/>
                    <a:pt x="14" y="57"/>
                  </a:cubicBezTo>
                  <a:cubicBezTo>
                    <a:pt x="14" y="57"/>
                    <a:pt x="14" y="57"/>
                    <a:pt x="14" y="57"/>
                  </a:cubicBezTo>
                  <a:cubicBezTo>
                    <a:pt x="28" y="54"/>
                    <a:pt x="28" y="54"/>
                    <a:pt x="28" y="54"/>
                  </a:cubicBezTo>
                  <a:cubicBezTo>
                    <a:pt x="30" y="56"/>
                    <a:pt x="30" y="56"/>
                    <a:pt x="30" y="56"/>
                  </a:cubicBezTo>
                  <a:cubicBezTo>
                    <a:pt x="38" y="72"/>
                    <a:pt x="38" y="72"/>
                    <a:pt x="38" y="72"/>
                  </a:cubicBezTo>
                  <a:cubicBezTo>
                    <a:pt x="14" y="72"/>
                    <a:pt x="14" y="72"/>
                    <a:pt x="14" y="72"/>
                  </a:cubicBezTo>
                  <a:lnTo>
                    <a:pt x="14" y="103"/>
                  </a:lnTo>
                  <a:close/>
                </a:path>
              </a:pathLst>
            </a:custGeom>
            <a:solidFill>
              <a:schemeClr val="bg1"/>
            </a:solidFill>
            <a:ln>
              <a:noFill/>
            </a:ln>
          </p:spPr>
          <p:txBody>
            <a:bodyPr/>
            <a:lstStyle/>
            <a:p>
              <a:pPr eaLnBrk="1" fontAlgn="auto" hangingPunct="1">
                <a:spcBef>
                  <a:spcPts val="0"/>
                </a:spcBef>
                <a:spcAft>
                  <a:spcPts val="0"/>
                </a:spcAft>
                <a:defRPr/>
              </a:pPr>
              <a:endParaRPr lang="zh-CN" altLang="zh-CN" sz="1350">
                <a:solidFill>
                  <a:srgbClr val="000000"/>
                </a:solidFill>
                <a:latin typeface="Calibri" panose="020F0502020204030204" pitchFamily="34" charset="0"/>
                <a:ea typeface="+mn-ea"/>
                <a:sym typeface="宋体" panose="02010600030101010101" pitchFamily="2" charset="-122"/>
              </a:endParaRPr>
            </a:p>
          </p:txBody>
        </p:sp>
      </p:grpSp>
      <p:pic>
        <p:nvPicPr>
          <p:cNvPr id="25" name="图片 24"/>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236311" y="267003"/>
            <a:ext cx="954306" cy="95694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7293"/>
    </mc:Choice>
    <mc:Fallback xmlns="">
      <p:transition advTm="729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83923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构建轨迹预测数据集</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sp>
        <p:nvSpPr>
          <p:cNvPr id="23" name="文本框 22">
            <a:extLst>
              <a:ext uri="{FF2B5EF4-FFF2-40B4-BE49-F238E27FC236}">
                <a16:creationId xmlns:a16="http://schemas.microsoft.com/office/drawing/2014/main" id="{9621496F-94FD-4C95-9F6E-5A1A6550710C}"/>
              </a:ext>
            </a:extLst>
          </p:cNvPr>
          <p:cNvSpPr txBox="1"/>
          <p:nvPr/>
        </p:nvSpPr>
        <p:spPr>
          <a:xfrm>
            <a:off x="6347011" y="899733"/>
            <a:ext cx="2958354" cy="369332"/>
          </a:xfrm>
          <a:prstGeom prst="rect">
            <a:avLst/>
          </a:prstGeom>
          <a:noFill/>
        </p:spPr>
        <p:txBody>
          <a:bodyPr wrap="square">
            <a:spAutoFit/>
          </a:bodyPr>
          <a:lstStyle/>
          <a:p>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高清静态地图</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dirty="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通道）</a:t>
            </a:r>
            <a:endParaRPr lang="zh-CN" altLang="en-US" b="1" dirty="0"/>
          </a:p>
        </p:txBody>
      </p:sp>
      <p:sp>
        <p:nvSpPr>
          <p:cNvPr id="24" name="文本框 23">
            <a:extLst>
              <a:ext uri="{FF2B5EF4-FFF2-40B4-BE49-F238E27FC236}">
                <a16:creationId xmlns:a16="http://schemas.microsoft.com/office/drawing/2014/main" id="{EB772BEE-AE8F-4D73-A317-144926562A79}"/>
              </a:ext>
            </a:extLst>
          </p:cNvPr>
          <p:cNvSpPr txBox="1"/>
          <p:nvPr/>
        </p:nvSpPr>
        <p:spPr>
          <a:xfrm>
            <a:off x="6315747" y="2803669"/>
            <a:ext cx="2958354" cy="369332"/>
          </a:xfrm>
          <a:prstGeom prst="rect">
            <a:avLst/>
          </a:prstGeom>
          <a:noFill/>
        </p:spPr>
        <p:txBody>
          <a:bodyPr wrap="square">
            <a:spAutoFit/>
          </a:bodyPr>
          <a:lstStyle/>
          <a:p>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智能体历史位置图</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dirty="0">
                <a:effectLst/>
                <a:latin typeface="Times New Roman" panose="02020603050405020304" pitchFamily="18" charset="0"/>
                <a:ea typeface="宋体" panose="02010600030101010101" pitchFamily="2" charset="-122"/>
                <a:cs typeface="Times New Roman" panose="02020603050405020304" pitchFamily="18" charset="0"/>
              </a:rPr>
              <a:t>5</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通道）</a:t>
            </a:r>
            <a:endParaRPr lang="zh-CN" altLang="en-US" b="1" dirty="0"/>
          </a:p>
        </p:txBody>
      </p:sp>
      <p:sp>
        <p:nvSpPr>
          <p:cNvPr id="25" name="文本框 24">
            <a:extLst>
              <a:ext uri="{FF2B5EF4-FFF2-40B4-BE49-F238E27FC236}">
                <a16:creationId xmlns:a16="http://schemas.microsoft.com/office/drawing/2014/main" id="{3A85D8F8-D8F4-40B0-9195-6674F59FD5B0}"/>
              </a:ext>
            </a:extLst>
          </p:cNvPr>
          <p:cNvSpPr txBox="1"/>
          <p:nvPr/>
        </p:nvSpPr>
        <p:spPr>
          <a:xfrm>
            <a:off x="6362974" y="4739053"/>
            <a:ext cx="3200573" cy="369332"/>
          </a:xfrm>
          <a:prstGeom prst="rect">
            <a:avLst/>
          </a:prstGeom>
          <a:noFill/>
        </p:spPr>
        <p:txBody>
          <a:bodyPr wrap="square">
            <a:spAutoFit/>
          </a:bodyPr>
          <a:lstStyle/>
          <a:p>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动态红绿灯示意图</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通道）</a:t>
            </a:r>
            <a:endParaRPr lang="zh-CN" altLang="en-US" b="1" dirty="0"/>
          </a:p>
        </p:txBody>
      </p:sp>
      <p:sp>
        <p:nvSpPr>
          <p:cNvPr id="11" name="矩形: 圆角 10">
            <a:extLst>
              <a:ext uri="{FF2B5EF4-FFF2-40B4-BE49-F238E27FC236}">
                <a16:creationId xmlns:a16="http://schemas.microsoft.com/office/drawing/2014/main" id="{B7994361-55B2-463C-999F-7B5816E0AF55}"/>
              </a:ext>
            </a:extLst>
          </p:cNvPr>
          <p:cNvSpPr/>
          <p:nvPr/>
        </p:nvSpPr>
        <p:spPr>
          <a:xfrm>
            <a:off x="6362975" y="1369587"/>
            <a:ext cx="2447538" cy="1353818"/>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静态地图包括可通行区域、不可通行区域、车道线、人行道、停车线信息，用不同的</a:t>
            </a:r>
            <a:r>
              <a:rPr lang="en-US" altLang="zh-CN" sz="1800" dirty="0">
                <a:effectLst/>
                <a:latin typeface="Times New Roman" panose="02020603050405020304" pitchFamily="18" charset="0"/>
                <a:ea typeface="宋体" panose="02010600030101010101" pitchFamily="2" charset="-122"/>
              </a:rPr>
              <a:t>RGB</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值表示</a:t>
            </a:r>
            <a:endParaRPr lang="zh-CN" altLang="en-US" dirty="0"/>
          </a:p>
        </p:txBody>
      </p:sp>
      <p:sp>
        <p:nvSpPr>
          <p:cNvPr id="15" name="矩形: 圆角 14">
            <a:extLst>
              <a:ext uri="{FF2B5EF4-FFF2-40B4-BE49-F238E27FC236}">
                <a16:creationId xmlns:a16="http://schemas.microsoft.com/office/drawing/2014/main" id="{B62EFC13-1916-48D8-8FA7-794F7F4686F4}"/>
              </a:ext>
            </a:extLst>
          </p:cNvPr>
          <p:cNvSpPr/>
          <p:nvPr/>
        </p:nvSpPr>
        <p:spPr>
          <a:xfrm>
            <a:off x="6347012" y="3229116"/>
            <a:ext cx="2463502" cy="1336219"/>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动态智能体位置地图是障碍物历史位置的映射序列，每一步都有一个通道；</a:t>
            </a:r>
            <a:endParaRPr lang="zh-CN" altLang="en-US" dirty="0"/>
          </a:p>
        </p:txBody>
      </p:sp>
      <p:sp>
        <p:nvSpPr>
          <p:cNvPr id="16" name="矩形: 圆角 15">
            <a:extLst>
              <a:ext uri="{FF2B5EF4-FFF2-40B4-BE49-F238E27FC236}">
                <a16:creationId xmlns:a16="http://schemas.microsoft.com/office/drawing/2014/main" id="{09162D15-3A02-4EA8-BE51-5BA03EF336B6}"/>
              </a:ext>
            </a:extLst>
          </p:cNvPr>
          <p:cNvSpPr/>
          <p:nvPr/>
        </p:nvSpPr>
        <p:spPr>
          <a:xfrm>
            <a:off x="6347012" y="5155361"/>
            <a:ext cx="2463502" cy="1345358"/>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交通灯地图包含实时交通灯信息</a:t>
            </a:r>
            <a:endParaRPr lang="zh-CN" altLang="en-US" dirty="0"/>
          </a:p>
        </p:txBody>
      </p:sp>
      <p:grpSp>
        <p:nvGrpSpPr>
          <p:cNvPr id="19" name="组合 18">
            <a:extLst>
              <a:ext uri="{FF2B5EF4-FFF2-40B4-BE49-F238E27FC236}">
                <a16:creationId xmlns:a16="http://schemas.microsoft.com/office/drawing/2014/main" id="{4742BE3F-A430-43DC-BA24-0D0AC2808504}"/>
              </a:ext>
            </a:extLst>
          </p:cNvPr>
          <p:cNvGrpSpPr/>
          <p:nvPr/>
        </p:nvGrpSpPr>
        <p:grpSpPr>
          <a:xfrm>
            <a:off x="307850" y="1687609"/>
            <a:ext cx="3316822" cy="3482782"/>
            <a:chOff x="227407" y="1096666"/>
            <a:chExt cx="3316822" cy="3482782"/>
          </a:xfrm>
        </p:grpSpPr>
        <p:pic>
          <p:nvPicPr>
            <p:cNvPr id="13" name="图片 12">
              <a:extLst>
                <a:ext uri="{FF2B5EF4-FFF2-40B4-BE49-F238E27FC236}">
                  <a16:creationId xmlns:a16="http://schemas.microsoft.com/office/drawing/2014/main" id="{5E5818DF-9F0B-42E5-83C7-D6C5FB5C9F51}"/>
                </a:ext>
              </a:extLst>
            </p:cNvPr>
            <p:cNvPicPr/>
            <p:nvPr/>
          </p:nvPicPr>
          <p:blipFill rotWithShape="1">
            <a:blip r:embed="rId4" cstate="print">
              <a:extLst>
                <a:ext uri="{28A0092B-C50C-407E-A947-70E740481C1C}">
                  <a14:useLocalDpi xmlns:a14="http://schemas.microsoft.com/office/drawing/2010/main" val="0"/>
                </a:ext>
              </a:extLst>
            </a:blip>
            <a:srcRect l="12882" t="12132" r="10283" b="11025"/>
            <a:stretch/>
          </p:blipFill>
          <p:spPr bwMode="auto">
            <a:xfrm>
              <a:off x="227407" y="1096666"/>
              <a:ext cx="3316822" cy="3016026"/>
            </a:xfrm>
            <a:prstGeom prst="rect">
              <a:avLst/>
            </a:prstGeom>
            <a:noFill/>
            <a:ln>
              <a:noFill/>
            </a:ln>
            <a:extLst>
              <a:ext uri="{53640926-AAD7-44D8-BBD7-CCE9431645EC}">
                <a14:shadowObscured xmlns:a14="http://schemas.microsoft.com/office/drawing/2010/main"/>
              </a:ext>
            </a:extLst>
          </p:spPr>
        </p:pic>
        <p:sp>
          <p:nvSpPr>
            <p:cNvPr id="2" name="文本框 1">
              <a:extLst>
                <a:ext uri="{FF2B5EF4-FFF2-40B4-BE49-F238E27FC236}">
                  <a16:creationId xmlns:a16="http://schemas.microsoft.com/office/drawing/2014/main" id="{EED12725-274D-4F5B-9458-F7278CA60380}"/>
                </a:ext>
              </a:extLst>
            </p:cNvPr>
            <p:cNvSpPr txBox="1"/>
            <p:nvPr/>
          </p:nvSpPr>
          <p:spPr>
            <a:xfrm>
              <a:off x="1235390" y="4210116"/>
              <a:ext cx="1565262" cy="369332"/>
            </a:xfrm>
            <a:prstGeom prst="rect">
              <a:avLst/>
            </a:prstGeom>
            <a:noFill/>
          </p:spPr>
          <p:txBody>
            <a:bodyPr wrap="square" rtlCol="0">
              <a:spAutoFit/>
            </a:bodyPr>
            <a:lstStyle/>
            <a:p>
              <a:r>
                <a:rPr lang="zh-CN" altLang="en-US" b="1" dirty="0"/>
                <a:t>原始高清地图</a:t>
              </a:r>
            </a:p>
          </p:txBody>
        </p:sp>
      </p:grpSp>
      <p:pic>
        <p:nvPicPr>
          <p:cNvPr id="27" name="图片 26">
            <a:extLst>
              <a:ext uri="{FF2B5EF4-FFF2-40B4-BE49-F238E27FC236}">
                <a16:creationId xmlns:a16="http://schemas.microsoft.com/office/drawing/2014/main" id="{B4284F50-C135-4CE9-A4AF-C90558033180}"/>
              </a:ext>
            </a:extLst>
          </p:cNvPr>
          <p:cNvPicPr>
            <a:picLocks noChangeAspect="1"/>
          </p:cNvPicPr>
          <p:nvPr/>
        </p:nvPicPr>
        <p:blipFill>
          <a:blip r:embed="rId5"/>
          <a:stretch>
            <a:fillRect/>
          </a:stretch>
        </p:blipFill>
        <p:spPr>
          <a:xfrm>
            <a:off x="4423260" y="830918"/>
            <a:ext cx="1892487" cy="1892487"/>
          </a:xfrm>
          <a:prstGeom prst="rect">
            <a:avLst/>
          </a:prstGeom>
        </p:spPr>
      </p:pic>
      <p:pic>
        <p:nvPicPr>
          <p:cNvPr id="30" name="图片 29">
            <a:extLst>
              <a:ext uri="{FF2B5EF4-FFF2-40B4-BE49-F238E27FC236}">
                <a16:creationId xmlns:a16="http://schemas.microsoft.com/office/drawing/2014/main" id="{60AD0011-C36D-4FBE-AA39-90F94522251E}"/>
              </a:ext>
            </a:extLst>
          </p:cNvPr>
          <p:cNvPicPr>
            <a:picLocks noChangeAspect="1"/>
          </p:cNvPicPr>
          <p:nvPr/>
        </p:nvPicPr>
        <p:blipFill>
          <a:blip r:embed="rId6"/>
          <a:stretch>
            <a:fillRect/>
          </a:stretch>
        </p:blipFill>
        <p:spPr>
          <a:xfrm>
            <a:off x="4423261" y="2747554"/>
            <a:ext cx="1892487" cy="1942954"/>
          </a:xfrm>
          <a:prstGeom prst="rect">
            <a:avLst/>
          </a:prstGeom>
        </p:spPr>
      </p:pic>
      <p:pic>
        <p:nvPicPr>
          <p:cNvPr id="34" name="图片 33">
            <a:extLst>
              <a:ext uri="{FF2B5EF4-FFF2-40B4-BE49-F238E27FC236}">
                <a16:creationId xmlns:a16="http://schemas.microsoft.com/office/drawing/2014/main" id="{63992BAC-B8A1-44E1-86A1-C5F6717A4EA1}"/>
              </a:ext>
            </a:extLst>
          </p:cNvPr>
          <p:cNvPicPr>
            <a:picLocks noChangeAspect="1"/>
          </p:cNvPicPr>
          <p:nvPr/>
        </p:nvPicPr>
        <p:blipFill>
          <a:blip r:embed="rId7"/>
          <a:stretch>
            <a:fillRect/>
          </a:stretch>
        </p:blipFill>
        <p:spPr>
          <a:xfrm>
            <a:off x="4454524" y="4703635"/>
            <a:ext cx="1892487" cy="1884330"/>
          </a:xfrm>
          <a:prstGeom prst="rect">
            <a:avLst/>
          </a:prstGeom>
        </p:spPr>
      </p:pic>
      <p:sp>
        <p:nvSpPr>
          <p:cNvPr id="35" name="左大括号 34">
            <a:extLst>
              <a:ext uri="{FF2B5EF4-FFF2-40B4-BE49-F238E27FC236}">
                <a16:creationId xmlns:a16="http://schemas.microsoft.com/office/drawing/2014/main" id="{C9DE0FEF-7700-47EE-9BCC-080291D70A3B}"/>
              </a:ext>
            </a:extLst>
          </p:cNvPr>
          <p:cNvSpPr/>
          <p:nvPr/>
        </p:nvSpPr>
        <p:spPr>
          <a:xfrm>
            <a:off x="3786896" y="1205462"/>
            <a:ext cx="505406" cy="4280938"/>
          </a:xfrm>
          <a:prstGeom prst="leftBrace">
            <a:avLst>
              <a:gd name="adj1" fmla="val 8333"/>
              <a:gd name="adj2" fmla="val 48493"/>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ysClr val="windowText" lastClr="000000"/>
              </a:solidFill>
            </a:endParaRPr>
          </a:p>
        </p:txBody>
      </p:sp>
    </p:spTree>
    <p:extLst>
      <p:ext uri="{BB962C8B-B14F-4D97-AF65-F5344CB8AC3E}">
        <p14:creationId xmlns:p14="http://schemas.microsoft.com/office/powerpoint/2010/main" val="3809686681"/>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30" y="1710055"/>
            <a:ext cx="12203430"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775" y="2086610"/>
            <a:ext cx="1843064" cy="553085"/>
          </a:xfrm>
          <a:prstGeom prst="rect">
            <a:avLst/>
          </a:prstGeom>
          <a:noFill/>
        </p:spPr>
        <p:txBody>
          <a:bodyPr wrap="square" rtlCol="0">
            <a:spAutoFit/>
          </a:bodyPr>
          <a:lstStyle/>
          <a:p>
            <a:r>
              <a:rPr lang="zh-CN" altLang="en-US" sz="3000" dirty="0">
                <a:solidFill>
                  <a:srgbClr val="224982"/>
                </a:solidFill>
                <a:latin typeface="方正兰亭中黑_GBK" panose="02000000000000000000" pitchFamily="2" charset="-122"/>
                <a:ea typeface="方正兰亭中黑_GBK" panose="02000000000000000000" pitchFamily="2" charset="-122"/>
              </a:rPr>
              <a:t>第三部分</a:t>
            </a:r>
          </a:p>
        </p:txBody>
      </p:sp>
      <p:sp>
        <p:nvSpPr>
          <p:cNvPr id="39" name="文本框 38"/>
          <p:cNvSpPr txBox="1"/>
          <p:nvPr/>
        </p:nvSpPr>
        <p:spPr bwMode="auto">
          <a:xfrm>
            <a:off x="2771775" y="2673816"/>
            <a:ext cx="8729284" cy="1323439"/>
          </a:xfrm>
          <a:prstGeom prst="rect">
            <a:avLst/>
          </a:prstGeom>
          <a:noFill/>
        </p:spPr>
        <p:txBody>
          <a:bodyPr wrap="square">
            <a:spAutoFit/>
          </a:bodyPr>
          <a:lstStyle/>
          <a:p>
            <a:pPr defTabSz="685800">
              <a:defRPr/>
            </a:pPr>
            <a:r>
              <a:rPr lang="zh-CN" altLang="en-US" sz="4000" b="1" dirty="0">
                <a:solidFill>
                  <a:srgbClr val="224982"/>
                </a:solidFill>
                <a:latin typeface="Arial" panose="020B0604020202020204"/>
                <a:ea typeface="微软雅黑" panose="020B0503020204020204" pitchFamily="34" charset="-122"/>
              </a:rPr>
              <a:t>机动车、非机动车与行人轨迹预测模型</a:t>
            </a:r>
          </a:p>
        </p:txBody>
      </p:sp>
      <p:grpSp>
        <p:nvGrpSpPr>
          <p:cNvPr id="23" name="组合 22"/>
          <p:cNvGrpSpPr/>
          <p:nvPr/>
        </p:nvGrpSpPr>
        <p:grpSpPr>
          <a:xfrm>
            <a:off x="580387" y="2211577"/>
            <a:ext cx="1940904" cy="1940901"/>
            <a:chOff x="5147024" y="2437566"/>
            <a:chExt cx="1713834" cy="1713832"/>
          </a:xfrm>
        </p:grpSpPr>
        <p:sp>
          <p:nvSpPr>
            <p:cNvPr id="24" name="椭圆 23"/>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5" name="椭圆 24"/>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26" name="组合 25"/>
            <p:cNvGrpSpPr/>
            <p:nvPr/>
          </p:nvGrpSpPr>
          <p:grpSpPr>
            <a:xfrm>
              <a:off x="5580419" y="2873421"/>
              <a:ext cx="847045" cy="842122"/>
              <a:chOff x="5549900" y="2886075"/>
              <a:chExt cx="1092200" cy="1085850"/>
            </a:xfrm>
            <a:solidFill>
              <a:schemeClr val="bg1"/>
            </a:solidFill>
          </p:grpSpPr>
          <p:sp>
            <p:nvSpPr>
              <p:cNvPr id="27"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p14:dur="0" advTm="3324"/>
    </mc:Choice>
    <mc:Fallback xmlns="">
      <p:transition advTm="3324"/>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4" y="169388"/>
            <a:ext cx="7557271" cy="446276"/>
          </a:xfrm>
          <a:prstGeom prst="rect">
            <a:avLst/>
          </a:prstGeom>
          <a:noFill/>
        </p:spPr>
        <p:txBody>
          <a:bodyPr wrap="squar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基于</a:t>
            </a:r>
            <a:r>
              <a:rPr lang="en-US" altLang="zh-CN" sz="2300" dirty="0">
                <a:solidFill>
                  <a:srgbClr val="224982"/>
                </a:solidFill>
                <a:latin typeface="微软雅黑" panose="020B0503020204020204" pitchFamily="34" charset="-122"/>
                <a:ea typeface="微软雅黑" panose="020B0503020204020204" pitchFamily="34" charset="-122"/>
              </a:rPr>
              <a:t>State-Anchor </a:t>
            </a:r>
            <a:r>
              <a:rPr lang="zh-CN" altLang="en-US" sz="2300" dirty="0">
                <a:solidFill>
                  <a:srgbClr val="224982"/>
                </a:solidFill>
                <a:latin typeface="微软雅黑" panose="020B0503020204020204" pitchFamily="34" charset="-122"/>
                <a:ea typeface="微软雅黑" panose="020B0503020204020204" pitchFamily="34" charset="-122"/>
              </a:rPr>
              <a:t>的多模概率机动车轨迹预测模型</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sp>
        <p:nvSpPr>
          <p:cNvPr id="3" name="Rectangle 2">
            <a:extLst>
              <a:ext uri="{FF2B5EF4-FFF2-40B4-BE49-F238E27FC236}">
                <a16:creationId xmlns:a16="http://schemas.microsoft.com/office/drawing/2014/main" id="{D3BBB5FF-173E-4628-8D41-9DE4AC0C4659}"/>
              </a:ext>
            </a:extLst>
          </p:cNvPr>
          <p:cNvSpPr>
            <a:spLocks noChangeArrowheads="1"/>
          </p:cNvSpPr>
          <p:nvPr/>
        </p:nvSpPr>
        <p:spPr bwMode="auto">
          <a:xfrm>
            <a:off x="-1" y="826736"/>
            <a:ext cx="162424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9237FFCE-25DE-488B-9832-7BA6DDBA80F4}"/>
              </a:ext>
            </a:extLst>
          </p:cNvPr>
          <p:cNvGraphicFramePr>
            <a:graphicFrameLocks noChangeAspect="1"/>
          </p:cNvGraphicFramePr>
          <p:nvPr>
            <p:extLst>
              <p:ext uri="{D42A27DB-BD31-4B8C-83A1-F6EECF244321}">
                <p14:modId xmlns:p14="http://schemas.microsoft.com/office/powerpoint/2010/main" val="1563845539"/>
              </p:ext>
            </p:extLst>
          </p:nvPr>
        </p:nvGraphicFramePr>
        <p:xfrm>
          <a:off x="1401672" y="872454"/>
          <a:ext cx="9379388" cy="3971174"/>
        </p:xfrm>
        <a:graphic>
          <a:graphicData uri="http://schemas.openxmlformats.org/presentationml/2006/ole">
            <mc:AlternateContent xmlns:mc="http://schemas.openxmlformats.org/markup-compatibility/2006">
              <mc:Choice xmlns:v="urn:schemas-microsoft-com:vml" Requires="v">
                <p:oleObj name="Visio" r:id="rId4" imgW="9877255" imgH="4200641" progId="Visio.Drawing.15">
                  <p:embed/>
                </p:oleObj>
              </mc:Choice>
              <mc:Fallback>
                <p:oleObj name="Visio" r:id="rId4" imgW="9877255" imgH="4200641" progId="Visio.Drawing.15">
                  <p:embed/>
                  <p:pic>
                    <p:nvPicPr>
                      <p:cNvPr id="0" name="Object 1"/>
                      <p:cNvPicPr>
                        <a:picLocks noChangeAspect="1" noChangeArrowheads="1"/>
                      </p:cNvPicPr>
                      <p:nvPr/>
                    </p:nvPicPr>
                    <p:blipFill>
                      <a:blip r:embed="rId5"/>
                      <a:srcRect/>
                      <a:stretch>
                        <a:fillRect/>
                      </a:stretch>
                    </p:blipFill>
                    <p:spPr bwMode="auto">
                      <a:xfrm>
                        <a:off x="1401672" y="872454"/>
                        <a:ext cx="9379388" cy="3971174"/>
                      </a:xfrm>
                      <a:prstGeom prst="rect">
                        <a:avLst/>
                      </a:prstGeom>
                      <a:noFill/>
                    </p:spPr>
                  </p:pic>
                </p:oleObj>
              </mc:Fallback>
            </mc:AlternateContent>
          </a:graphicData>
        </a:graphic>
      </p:graphicFrame>
      <p:sp>
        <p:nvSpPr>
          <p:cNvPr id="28" name="文本框 27">
            <a:extLst>
              <a:ext uri="{FF2B5EF4-FFF2-40B4-BE49-F238E27FC236}">
                <a16:creationId xmlns:a16="http://schemas.microsoft.com/office/drawing/2014/main" id="{B63ABB18-2AF0-46F2-81B3-1B400C3C6457}"/>
              </a:ext>
            </a:extLst>
          </p:cNvPr>
          <p:cNvSpPr txBox="1"/>
          <p:nvPr/>
        </p:nvSpPr>
        <p:spPr>
          <a:xfrm>
            <a:off x="1292638" y="4843628"/>
            <a:ext cx="9379388" cy="1442061"/>
          </a:xfrm>
          <a:prstGeom prst="rect">
            <a:avLst/>
          </a:prstGeom>
          <a:noFill/>
        </p:spPr>
        <p:txBody>
          <a:bodyPr wrap="square">
            <a:spAutoFit/>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机动车多模概率化轨迹预测模型基于</a:t>
            </a:r>
            <a:r>
              <a:rPr lang="en-US" altLang="zh-CN" sz="1800" dirty="0">
                <a:effectLst/>
                <a:latin typeface="Times New Roman" panose="02020603050405020304" pitchFamily="18" charset="0"/>
                <a:ea typeface="宋体" panose="02010600030101010101" pitchFamily="2" charset="-122"/>
              </a:rPr>
              <a:t>State-Anchor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搭建，采用</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对栅格地图信息和历史轨迹特征信息并行的进行编码，通过</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交互注意力网络对历史轨迹序列特征和地图场景特征进行整合并提取智能体之间和智能体与环境之间的交互信息，最后通过</a:t>
            </a:r>
            <a:r>
              <a:rPr lang="en-US" altLang="zh-CN" sz="1800" dirty="0" err="1">
                <a:effectLst/>
                <a:latin typeface="Times New Roman" panose="02020603050405020304" pitchFamily="18" charset="0"/>
                <a:ea typeface="宋体" panose="02010600030101010101" pitchFamily="2" charset="-122"/>
              </a:rPr>
              <a:t>VehMultiple-PredictionNET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预测网络，对网络模型的输入进行预测。</a:t>
            </a:r>
            <a:endParaRPr lang="zh-CN" altLang="zh-CN" sz="18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042018262"/>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091315" y="193106"/>
            <a:ext cx="5477333" cy="446276"/>
          </a:xfrm>
          <a:prstGeom prst="rect">
            <a:avLst/>
          </a:prstGeom>
          <a:noFill/>
        </p:spPr>
        <p:txBody>
          <a:bodyPr wrap="none">
            <a:spAutoFit/>
          </a:bodyPr>
          <a:lstStyle/>
          <a:p>
            <a:pPr defTabSz="685800">
              <a:defRPr/>
            </a:pPr>
            <a:r>
              <a:rPr lang="en-US" altLang="zh-CN" sz="2300" dirty="0" err="1">
                <a:solidFill>
                  <a:srgbClr val="224982"/>
                </a:solidFill>
                <a:latin typeface="微软雅黑" panose="020B0503020204020204" pitchFamily="34" charset="-122"/>
                <a:ea typeface="微软雅黑" panose="020B0503020204020204" pitchFamily="34" charset="-122"/>
              </a:rPr>
              <a:t>MapNET</a:t>
            </a:r>
            <a:r>
              <a:rPr lang="zh-CN" altLang="en-US" sz="2300" dirty="0">
                <a:solidFill>
                  <a:srgbClr val="224982"/>
                </a:solidFill>
                <a:latin typeface="微软雅黑" panose="020B0503020204020204" pitchFamily="34" charset="-122"/>
                <a:ea typeface="微软雅黑" panose="020B0503020204020204" pitchFamily="34" charset="-122"/>
              </a:rPr>
              <a:t>、</a:t>
            </a:r>
            <a:r>
              <a:rPr lang="en-US" altLang="zh-CN" sz="2300" dirty="0" err="1">
                <a:solidFill>
                  <a:srgbClr val="224982"/>
                </a:solidFill>
                <a:latin typeface="微软雅黑" panose="020B0503020204020204" pitchFamily="34" charset="-122"/>
                <a:ea typeface="微软雅黑" panose="020B0503020204020204" pitchFamily="34" charset="-122"/>
              </a:rPr>
              <a:t>AgentNET</a:t>
            </a:r>
            <a:r>
              <a:rPr lang="zh-CN" altLang="en-US" sz="2300" dirty="0">
                <a:solidFill>
                  <a:srgbClr val="224982"/>
                </a:solidFill>
                <a:latin typeface="微软雅黑" panose="020B0503020204020204" pitchFamily="34" charset="-122"/>
                <a:ea typeface="微软雅黑" panose="020B0503020204020204" pitchFamily="34" charset="-122"/>
              </a:rPr>
              <a:t>：精确的时空表示</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grpSp>
        <p:nvGrpSpPr>
          <p:cNvPr id="36" name="组合 35"/>
          <p:cNvGrpSpPr/>
          <p:nvPr/>
        </p:nvGrpSpPr>
        <p:grpSpPr>
          <a:xfrm>
            <a:off x="386195" y="131117"/>
            <a:ext cx="563775" cy="563774"/>
            <a:chOff x="5147024" y="2437566"/>
            <a:chExt cx="1713834" cy="1713832"/>
          </a:xfrm>
        </p:grpSpPr>
        <p:sp>
          <p:nvSpPr>
            <p:cNvPr id="39" name="椭圆 38"/>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2" name="组合 41"/>
            <p:cNvGrpSpPr/>
            <p:nvPr/>
          </p:nvGrpSpPr>
          <p:grpSpPr>
            <a:xfrm>
              <a:off x="5580419" y="2873421"/>
              <a:ext cx="847045" cy="842122"/>
              <a:chOff x="5549900" y="2886075"/>
              <a:chExt cx="1092200" cy="1085850"/>
            </a:xfrm>
            <a:solidFill>
              <a:schemeClr val="bg1"/>
            </a:solidFill>
          </p:grpSpPr>
          <p:sp>
            <p:nvSpPr>
              <p:cNvPr id="43"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pic>
        <p:nvPicPr>
          <p:cNvPr id="3" name="图片 2">
            <a:extLst>
              <a:ext uri="{FF2B5EF4-FFF2-40B4-BE49-F238E27FC236}">
                <a16:creationId xmlns:a16="http://schemas.microsoft.com/office/drawing/2014/main" id="{78619333-2ACB-4715-9E15-E21E1F458FD1}"/>
              </a:ext>
            </a:extLst>
          </p:cNvPr>
          <p:cNvPicPr>
            <a:picLocks noChangeAspect="1"/>
          </p:cNvPicPr>
          <p:nvPr/>
        </p:nvPicPr>
        <p:blipFill>
          <a:blip r:embed="rId3"/>
          <a:stretch>
            <a:fillRect/>
          </a:stretch>
        </p:blipFill>
        <p:spPr>
          <a:xfrm>
            <a:off x="596599" y="1109661"/>
            <a:ext cx="5015677" cy="2129297"/>
          </a:xfrm>
          <a:prstGeom prst="rect">
            <a:avLst/>
          </a:prstGeom>
        </p:spPr>
      </p:pic>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DAC77FDB-9FD5-4392-8165-A5A374B3514E}"/>
                  </a:ext>
                </a:extLst>
              </p:cNvPr>
              <p:cNvSpPr txBox="1"/>
              <p:nvPr/>
            </p:nvSpPr>
            <p:spPr>
              <a:xfrm>
                <a:off x="6096000" y="1109661"/>
                <a:ext cx="5206288" cy="1498744"/>
              </a:xfrm>
              <a:prstGeom prst="rect">
                <a:avLst/>
              </a:prstGeom>
              <a:solidFill>
                <a:schemeClr val="bg1"/>
              </a:solidFill>
              <a:ln cap="rnd">
                <a:noFill/>
              </a:ln>
            </p:spPr>
            <p:txBody>
              <a:bodyPr wrap="square">
                <a:spAutoFit/>
              </a:bodyPr>
              <a:lstStyle/>
              <a:p>
                <a:r>
                  <a:rPr lang="en-US" altLang="zh-CN" sz="1800" b="1" dirty="0" err="1">
                    <a:solidFill>
                      <a:srgbClr val="FF0000"/>
                    </a:solidFill>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由两个模块组成：将</a:t>
                </a:r>
                <a:r>
                  <a:rPr lang="zh-CN" altLang="en-US" dirty="0">
                    <a:latin typeface="Times New Roman" panose="02020603050405020304" pitchFamily="18" charset="0"/>
                    <a:ea typeface="宋体" panose="02010600030101010101" pitchFamily="2" charset="-122"/>
                    <a:cs typeface="Times New Roman" panose="02020603050405020304" pitchFamily="18" charset="0"/>
                  </a:rPr>
                  <a:t>处理好的</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复杂栅格地图</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，使用</a:t>
                </a:r>
                <a:r>
                  <a:rPr lang="en-US" altLang="zh-CN" sz="1800" dirty="0">
                    <a:effectLst/>
                    <a:latin typeface="Times New Roman" panose="02020603050405020304" pitchFamily="18" charset="0"/>
                    <a:ea typeface="宋体" panose="02010600030101010101" pitchFamily="2" charset="-122"/>
                  </a:rPr>
                  <a:t>MobileNet_V2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轻量特征提取网络，提取地图的语义特征表示，输出特征提取后的特征图，然后设计使用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模块进一步提取地图的拓扑信息</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并返回一个与输入图像大小相同的特征图</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60" name="文本框 59">
                <a:extLst>
                  <a:ext uri="{FF2B5EF4-FFF2-40B4-BE49-F238E27FC236}">
                    <a16:creationId xmlns:a16="http://schemas.microsoft.com/office/drawing/2014/main" id="{DAC77FDB-9FD5-4392-8165-A5A374B3514E}"/>
                  </a:ext>
                </a:extLst>
              </p:cNvPr>
              <p:cNvSpPr txBox="1">
                <a:spLocks noRot="1" noChangeAspect="1" noMove="1" noResize="1" noEditPoints="1" noAdjustHandles="1" noChangeArrowheads="1" noChangeShapeType="1" noTextEdit="1"/>
              </p:cNvSpPr>
              <p:nvPr/>
            </p:nvSpPr>
            <p:spPr>
              <a:xfrm>
                <a:off x="6096000" y="1109661"/>
                <a:ext cx="5206288" cy="1498744"/>
              </a:xfrm>
              <a:prstGeom prst="rect">
                <a:avLst/>
              </a:prstGeom>
              <a:blipFill>
                <a:blip r:embed="rId4"/>
                <a:stretch>
                  <a:fillRect l="-937" t="-2846" r="-5269" b="-4065"/>
                </a:stretch>
              </a:blipFill>
              <a:ln cap="rnd">
                <a:noFill/>
              </a:ln>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B4545028-02C1-4C71-96D8-1B993FED2C7E}"/>
              </a:ext>
            </a:extLst>
          </p:cNvPr>
          <p:cNvPicPr>
            <a:picLocks noChangeAspect="1"/>
          </p:cNvPicPr>
          <p:nvPr/>
        </p:nvPicPr>
        <p:blipFill>
          <a:blip r:embed="rId5"/>
          <a:stretch>
            <a:fillRect/>
          </a:stretch>
        </p:blipFill>
        <p:spPr>
          <a:xfrm>
            <a:off x="664439" y="3894003"/>
            <a:ext cx="4947838" cy="2226951"/>
          </a:xfrm>
          <a:prstGeom prst="rect">
            <a:avLst/>
          </a:prstGeom>
        </p:spPr>
      </p:pic>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12440C7B-F485-47A4-AA70-54E15D64D6C4}"/>
                  </a:ext>
                </a:extLst>
              </p:cNvPr>
              <p:cNvSpPr txBox="1"/>
              <p:nvPr/>
            </p:nvSpPr>
            <p:spPr>
              <a:xfrm>
                <a:off x="6095998" y="3705216"/>
                <a:ext cx="5206289" cy="2134559"/>
              </a:xfrm>
              <a:prstGeom prst="rect">
                <a:avLst/>
              </a:prstGeom>
              <a:solidFill>
                <a:schemeClr val="bg1"/>
              </a:solidFill>
            </p:spPr>
            <p:txBody>
              <a:bodyPr wrap="square">
                <a:spAutoFit/>
              </a:bodyPr>
              <a:lstStyle/>
              <a:p>
                <a:pPr algn="just">
                  <a:lnSpc>
                    <a:spcPct val="125000"/>
                  </a:lnSpc>
                </a:pPr>
                <a:r>
                  <a:rPr lang="en-US" altLang="zh-CN" sz="1800" b="1" dirty="0" err="1">
                    <a:solidFill>
                      <a:srgbClr val="FF0000"/>
                    </a:solidFill>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是用来接收历史状态</a:t>
                </a:r>
                <a14:m>
                  <m:oMath xmlns:m="http://schemas.openxmlformats.org/officeDocument/2006/math">
                    <m:r>
                      <a:rPr lang="en-US" altLang="zh-CN" sz="1800" i="1">
                        <a:effectLst/>
                        <a:latin typeface="Cambria Math" panose="02040503050406030204" pitchFamily="18" charset="0"/>
                        <a:ea typeface="宋体" panose="02010600030101010101" pitchFamily="2" charset="-122"/>
                      </a:rPr>
                      <m:t>𝑋</m:t>
                    </m:r>
                  </m:oMath>
                </a14:m>
                <a:r>
                  <a:rPr lang="zh-CN" altLang="zh-CN" sz="1800" dirty="0">
                    <a:effectLst/>
                    <a:latin typeface="Times New Roman" panose="02020603050405020304" pitchFamily="18" charset="0"/>
                    <a:ea typeface="宋体" panose="02010600030101010101" pitchFamily="2" charset="-122"/>
                  </a:rPr>
                  <a:t>（四维向量：位置、速度和转向角</a:t>
                </a:r>
                <a:r>
                  <a:rPr lang="zh-CN" altLang="en-US" dirty="0">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作为输入，利用</a:t>
                </a:r>
                <a:r>
                  <a:rPr lang="en-US" altLang="zh-CN" sz="1800" dirty="0">
                    <a:effectLst/>
                    <a:latin typeface="Times New Roman" panose="02020603050405020304" pitchFamily="18" charset="0"/>
                    <a:ea typeface="宋体" panose="02010600030101010101" pitchFamily="2" charset="-122"/>
                  </a:rPr>
                  <a:t>LSTM</a:t>
                </a:r>
                <a:r>
                  <a:rPr lang="zh-CN" altLang="zh-CN" sz="1800" dirty="0">
                    <a:effectLst/>
                    <a:latin typeface="Times New Roman" panose="02020603050405020304" pitchFamily="18" charset="0"/>
                    <a:ea typeface="宋体" panose="02010600030101010101" pitchFamily="2" charset="-122"/>
                  </a:rPr>
                  <a:t>网络</a:t>
                </a:r>
                <a:r>
                  <a:rPr lang="zh-CN" altLang="en-US" sz="1800" dirty="0">
                    <a:effectLst/>
                    <a:latin typeface="Times New Roman" panose="02020603050405020304" pitchFamily="18" charset="0"/>
                    <a:ea typeface="宋体" panose="02010600030101010101" pitchFamily="2" charset="-122"/>
                  </a:rPr>
                  <a:t>能够高效</a:t>
                </a:r>
                <a:r>
                  <a:rPr lang="zh-CN" altLang="zh-CN" sz="1800" dirty="0">
                    <a:effectLst/>
                    <a:latin typeface="Times New Roman" panose="02020603050405020304" pitchFamily="18" charset="0"/>
                    <a:ea typeface="宋体" panose="02010600030101010101" pitchFamily="2" charset="-122"/>
                  </a:rPr>
                  <a:t>处理时序信息的特点，提取历史轨迹序列特征。模型首先使用多层感知器将输入特征</a:t>
                </a:r>
                <a14:m>
                  <m:oMath xmlns:m="http://schemas.openxmlformats.org/officeDocument/2006/math">
                    <m:r>
                      <a:rPr lang="en-US" altLang="zh-CN" sz="1800" i="1">
                        <a:effectLst/>
                        <a:latin typeface="Cambria Math" panose="02040503050406030204" pitchFamily="18" charset="0"/>
                        <a:ea typeface="宋体" panose="02010600030101010101" pitchFamily="2" charset="-122"/>
                      </a:rPr>
                      <m:t>𝑋</m:t>
                    </m:r>
                  </m:oMath>
                </a14:m>
                <a:r>
                  <a:rPr lang="zh-CN" altLang="zh-CN" sz="1800" dirty="0">
                    <a:effectLst/>
                    <a:latin typeface="Times New Roman" panose="02020603050405020304" pitchFamily="18" charset="0"/>
                    <a:ea typeface="宋体" panose="02010600030101010101" pitchFamily="2" charset="-122"/>
                  </a:rPr>
                  <a:t>嵌入到更高维的</a:t>
                </a:r>
                <a:r>
                  <a:rPr lang="zh-CN" altLang="en-US" dirty="0">
                    <a:latin typeface="Times New Roman" panose="02020603050405020304" pitchFamily="18" charset="0"/>
                    <a:ea typeface="宋体" panose="02010600030101010101" pitchFamily="2" charset="-122"/>
                  </a:rPr>
                  <a:t>向量空间</a:t>
                </a:r>
                <a:r>
                  <a:rPr lang="zh-CN" altLang="zh-CN" sz="1800" dirty="0">
                    <a:effectLst/>
                    <a:latin typeface="Times New Roman" panose="02020603050405020304" pitchFamily="18" charset="0"/>
                    <a:ea typeface="宋体" panose="02010600030101010101" pitchFamily="2" charset="-122"/>
                  </a:rPr>
                  <a:t>，使用</a:t>
                </a:r>
                <a:r>
                  <a:rPr lang="en-US" altLang="zh-CN" sz="1800" dirty="0">
                    <a:effectLst/>
                    <a:latin typeface="Times New Roman" panose="02020603050405020304" pitchFamily="18" charset="0"/>
                    <a:ea typeface="宋体" panose="02010600030101010101" pitchFamily="2" charset="-122"/>
                  </a:rPr>
                  <a:t>LSTM</a:t>
                </a:r>
                <a:r>
                  <a:rPr lang="zh-CN" altLang="zh-CN" sz="1800" dirty="0">
                    <a:effectLst/>
                    <a:latin typeface="Times New Roman" panose="02020603050405020304" pitchFamily="18" charset="0"/>
                    <a:ea typeface="宋体" panose="02010600030101010101" pitchFamily="2" charset="-122"/>
                  </a:rPr>
                  <a:t>对这些智能体的状态进行编码，编码生成特征向量</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𝑉</m:t>
                        </m:r>
                      </m:e>
                      <m:sub>
                        <m:r>
                          <a:rPr lang="en-US" altLang="zh-CN" sz="1800" i="1">
                            <a:effectLst/>
                            <a:latin typeface="Cambria Math" panose="02040503050406030204" pitchFamily="18" charset="0"/>
                            <a:ea typeface="宋体" panose="02010600030101010101" pitchFamily="2" charset="-122"/>
                          </a:rPr>
                          <m:t>𝑠</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r>
                      <a:rPr lang="zh-CN" altLang="en-US" i="1">
                        <a:latin typeface="Cambria Math" panose="02040503050406030204" pitchFamily="18" charset="0"/>
                        <a:ea typeface="宋体" panose="02010600030101010101" pitchFamily="2" charset="-122"/>
                      </a:rPr>
                      <m:t>：</m:t>
                    </m:r>
                  </m:oMath>
                </a14:m>
                <a:endParaRPr lang="en-US" altLang="zh-CN" sz="1800" dirty="0">
                  <a:effectLst/>
                  <a:latin typeface="Times New Roman" panose="02020603050405020304" pitchFamily="18" charset="0"/>
                  <a:ea typeface="宋体" panose="02010600030101010101" pitchFamily="2" charset="-122"/>
                </a:endParaRPr>
              </a:p>
            </p:txBody>
          </p:sp>
        </mc:Choice>
        <mc:Fallback xmlns="">
          <p:sp>
            <p:nvSpPr>
              <p:cNvPr id="88" name="文本框 87">
                <a:extLst>
                  <a:ext uri="{FF2B5EF4-FFF2-40B4-BE49-F238E27FC236}">
                    <a16:creationId xmlns:a16="http://schemas.microsoft.com/office/drawing/2014/main" id="{12440C7B-F485-47A4-AA70-54E15D64D6C4}"/>
                  </a:ext>
                </a:extLst>
              </p:cNvPr>
              <p:cNvSpPr txBox="1">
                <a:spLocks noRot="1" noChangeAspect="1" noMove="1" noResize="1" noEditPoints="1" noAdjustHandles="1" noChangeArrowheads="1" noChangeShapeType="1" noTextEdit="1"/>
              </p:cNvSpPr>
              <p:nvPr/>
            </p:nvSpPr>
            <p:spPr>
              <a:xfrm>
                <a:off x="6095998" y="3705216"/>
                <a:ext cx="5206289" cy="2134559"/>
              </a:xfrm>
              <a:prstGeom prst="rect">
                <a:avLst/>
              </a:prstGeom>
              <a:blipFill>
                <a:blip r:embed="rId6"/>
                <a:stretch>
                  <a:fillRect l="-937" t="-857" r="-937" b="-28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文本框 88">
                <a:extLst>
                  <a:ext uri="{FF2B5EF4-FFF2-40B4-BE49-F238E27FC236}">
                    <a16:creationId xmlns:a16="http://schemas.microsoft.com/office/drawing/2014/main" id="{1D1CF26C-570D-45FC-83C7-3E1C726E842D}"/>
                  </a:ext>
                </a:extLst>
              </p:cNvPr>
              <p:cNvSpPr txBox="1"/>
              <p:nvPr/>
            </p:nvSpPr>
            <p:spPr>
              <a:xfrm>
                <a:off x="5652039" y="2608405"/>
                <a:ext cx="6094206"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𝑀𝑎𝑝𝑁𝐸𝑇</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en-US" dirty="0"/>
              </a:p>
            </p:txBody>
          </p:sp>
        </mc:Choice>
        <mc:Fallback xmlns="">
          <p:sp>
            <p:nvSpPr>
              <p:cNvPr id="89" name="文本框 88">
                <a:extLst>
                  <a:ext uri="{FF2B5EF4-FFF2-40B4-BE49-F238E27FC236}">
                    <a16:creationId xmlns:a16="http://schemas.microsoft.com/office/drawing/2014/main" id="{1D1CF26C-570D-45FC-83C7-3E1C726E842D}"/>
                  </a:ext>
                </a:extLst>
              </p:cNvPr>
              <p:cNvSpPr txBox="1">
                <a:spLocks noRot="1" noChangeAspect="1" noMove="1" noResize="1" noEditPoints="1" noAdjustHandles="1" noChangeArrowheads="1" noChangeShapeType="1" noTextEdit="1"/>
              </p:cNvSpPr>
              <p:nvPr/>
            </p:nvSpPr>
            <p:spPr>
              <a:xfrm>
                <a:off x="5652039" y="2608405"/>
                <a:ext cx="6094206" cy="390748"/>
              </a:xfrm>
              <a:prstGeom prst="rect">
                <a:avLst/>
              </a:prstGeom>
              <a:blipFill>
                <a:blip r:embed="rId7"/>
                <a:stretch>
                  <a:fillRect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6D3E8C48-9BF5-4AE1-B03C-6EC728CD744F}"/>
                  </a:ext>
                </a:extLst>
              </p:cNvPr>
              <p:cNvSpPr txBox="1"/>
              <p:nvPr/>
            </p:nvSpPr>
            <p:spPr>
              <a:xfrm>
                <a:off x="5822577" y="5870552"/>
                <a:ext cx="6094206" cy="438582"/>
              </a:xfrm>
              <a:prstGeom prst="rect">
                <a:avLst/>
              </a:prstGeom>
              <a:noFill/>
            </p:spPr>
            <p:txBody>
              <a:bodyPr wrap="square">
                <a:spAutoFit/>
              </a:bodyPr>
              <a:lstStyle/>
              <a:p>
                <a:pPr indent="304800" algn="just">
                  <a:lnSpc>
                    <a:spcPct val="125000"/>
                  </a:lnSpc>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𝐿𝑆𝑇𝑀</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𝑀𝐿𝑃</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𝑀𝐿𝑃</m:t>
                              </m:r>
                            </m:sub>
                          </m:sSub>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h</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𝐿𝑆𝑇𝑀</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𝐿𝑆𝑇𝑀</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1800" dirty="0">
                  <a:effectLst/>
                  <a:latin typeface="Times New Roman" panose="02020603050405020304" pitchFamily="18" charset="0"/>
                  <a:ea typeface="宋体" panose="02010600030101010101" pitchFamily="2" charset="-122"/>
                </a:endParaRPr>
              </a:p>
            </p:txBody>
          </p:sp>
        </mc:Choice>
        <mc:Fallback xmlns="">
          <p:sp>
            <p:nvSpPr>
              <p:cNvPr id="90" name="文本框 89">
                <a:extLst>
                  <a:ext uri="{FF2B5EF4-FFF2-40B4-BE49-F238E27FC236}">
                    <a16:creationId xmlns:a16="http://schemas.microsoft.com/office/drawing/2014/main" id="{6D3E8C48-9BF5-4AE1-B03C-6EC728CD744F}"/>
                  </a:ext>
                </a:extLst>
              </p:cNvPr>
              <p:cNvSpPr txBox="1">
                <a:spLocks noRot="1" noChangeAspect="1" noMove="1" noResize="1" noEditPoints="1" noAdjustHandles="1" noChangeArrowheads="1" noChangeShapeType="1" noTextEdit="1"/>
              </p:cNvSpPr>
              <p:nvPr/>
            </p:nvSpPr>
            <p:spPr>
              <a:xfrm>
                <a:off x="5822577" y="5870552"/>
                <a:ext cx="6094206" cy="438582"/>
              </a:xfrm>
              <a:prstGeom prst="rect">
                <a:avLst/>
              </a:prstGeom>
              <a:blipFill>
                <a:blip r:embed="rId8"/>
                <a:stretch>
                  <a:fillRect b="-55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39211489"/>
      </p:ext>
    </p:extLst>
  </p:cSld>
  <p:clrMapOvr>
    <a:masterClrMapping/>
  </p:clrMapOvr>
  <mc:AlternateContent xmlns:mc="http://schemas.openxmlformats.org/markup-compatibility/2006" xmlns:p14="http://schemas.microsoft.com/office/powerpoint/2010/main">
    <mc:Choice Requires="p14">
      <p:transition p14:dur="0" advTm="21217"/>
    </mc:Choice>
    <mc:Fallback xmlns="">
      <p:transition advTm="2121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0492809" cy="446276"/>
          </a:xfrm>
          <a:prstGeom prst="rect">
            <a:avLst/>
          </a:prstGeom>
          <a:noFill/>
        </p:spPr>
        <p:txBody>
          <a:bodyPr wrap="none">
            <a:spAutoFit/>
          </a:bodyPr>
          <a:lstStyle/>
          <a:p>
            <a:pPr defTabSz="685800">
              <a:defRPr/>
            </a:pPr>
            <a:r>
              <a:rPr lang="en-US" altLang="zh-CN" sz="2300" dirty="0">
                <a:solidFill>
                  <a:srgbClr val="224982"/>
                </a:solidFill>
                <a:latin typeface="微软雅黑" panose="020B0503020204020204" pitchFamily="34" charset="-122"/>
                <a:ea typeface="微软雅黑" panose="020B0503020204020204" pitchFamily="34" charset="-122"/>
              </a:rPr>
              <a:t>Interaction-</a:t>
            </a:r>
            <a:r>
              <a:rPr lang="en-US" altLang="zh-CN" sz="2300" dirty="0" err="1">
                <a:solidFill>
                  <a:srgbClr val="224982"/>
                </a:solidFill>
                <a:latin typeface="微软雅黑" panose="020B0503020204020204" pitchFamily="34" charset="-122"/>
                <a:ea typeface="微软雅黑" panose="020B0503020204020204" pitchFamily="34" charset="-122"/>
              </a:rPr>
              <a:t>AttNET</a:t>
            </a:r>
            <a:r>
              <a:rPr lang="zh-CN" altLang="en-US" sz="2300" dirty="0">
                <a:solidFill>
                  <a:srgbClr val="224982"/>
                </a:solidFill>
                <a:latin typeface="微软雅黑" panose="020B0503020204020204" pitchFamily="34" charset="-122"/>
                <a:ea typeface="微软雅黑" panose="020B0503020204020204" pitchFamily="34" charset="-122"/>
              </a:rPr>
              <a:t>、</a:t>
            </a:r>
            <a:r>
              <a:rPr lang="en-US" altLang="zh-CN" sz="2300" dirty="0" err="1">
                <a:solidFill>
                  <a:srgbClr val="224982"/>
                </a:solidFill>
                <a:latin typeface="微软雅黑" panose="020B0503020204020204" pitchFamily="34" charset="-122"/>
                <a:ea typeface="微软雅黑" panose="020B0503020204020204" pitchFamily="34" charset="-122"/>
              </a:rPr>
              <a:t>VehMultiple-PredictionNET</a:t>
            </a:r>
            <a:r>
              <a:rPr lang="zh-CN" altLang="en-US" sz="2300" dirty="0">
                <a:solidFill>
                  <a:srgbClr val="224982"/>
                </a:solidFill>
                <a:latin typeface="微软雅黑" panose="020B0503020204020204" pitchFamily="34" charset="-122"/>
                <a:ea typeface="微软雅黑" panose="020B0503020204020204" pitchFamily="34" charset="-122"/>
              </a:rPr>
              <a:t>：提取交互信息并进行预测</a:t>
            </a:r>
          </a:p>
        </p:txBody>
      </p:sp>
      <p:grpSp>
        <p:nvGrpSpPr>
          <p:cNvPr id="34" name="组合 33"/>
          <p:cNvGrpSpPr/>
          <p:nvPr/>
        </p:nvGrpSpPr>
        <p:grpSpPr>
          <a:xfrm>
            <a:off x="386195" y="131117"/>
            <a:ext cx="563775" cy="563774"/>
            <a:chOff x="5147024" y="2437566"/>
            <a:chExt cx="1713834" cy="1713832"/>
          </a:xfrm>
        </p:grpSpPr>
        <p:sp>
          <p:nvSpPr>
            <p:cNvPr id="35" name="椭圆 34"/>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6" name="椭圆 35"/>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39" name="组合 38"/>
            <p:cNvGrpSpPr/>
            <p:nvPr/>
          </p:nvGrpSpPr>
          <p:grpSpPr>
            <a:xfrm>
              <a:off x="5580419" y="2873421"/>
              <a:ext cx="847045" cy="842122"/>
              <a:chOff x="5549900" y="2886075"/>
              <a:chExt cx="1092200" cy="1085850"/>
            </a:xfrm>
            <a:solidFill>
              <a:schemeClr val="bg1"/>
            </a:solidFill>
          </p:grpSpPr>
          <p:sp>
            <p:nvSpPr>
              <p:cNvPr id="41"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1" name="Text Box 9"/>
          <p:cNvSpPr txBox="1">
            <a:spLocks noChangeArrowheads="1"/>
          </p:cNvSpPr>
          <p:nvPr/>
        </p:nvSpPr>
        <p:spPr bwMode="auto">
          <a:xfrm>
            <a:off x="4219575" y="625475"/>
            <a:ext cx="8493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bodyPr>
          <a:lstStyle/>
          <a:p>
            <a:endParaRPr lang="zh-CN" altLang="en-US"/>
          </a:p>
        </p:txBody>
      </p:sp>
      <p:sp>
        <p:nvSpPr>
          <p:cNvPr id="13"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11"/>
          <p:cNvSpPr>
            <a:spLocks noChangeArrowheads="1"/>
          </p:cNvSpPr>
          <p:nvPr/>
        </p:nvSpPr>
        <p:spPr bwMode="auto">
          <a:xfrm>
            <a:off x="0" y="714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556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9" name="Rectangle 15"/>
          <p:cNvSpPr>
            <a:spLocks noChangeArrowheads="1"/>
          </p:cNvSpPr>
          <p:nvPr/>
        </p:nvSpPr>
        <p:spPr bwMode="auto">
          <a:xfrm>
            <a:off x="0" y="1485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16"/>
          <p:cNvSpPr>
            <a:spLocks noChangeArrowheads="1"/>
          </p:cNvSpPr>
          <p:nvPr/>
        </p:nvSpPr>
        <p:spPr bwMode="auto">
          <a:xfrm>
            <a:off x="0" y="3257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 name="图片 7">
            <a:extLst>
              <a:ext uri="{FF2B5EF4-FFF2-40B4-BE49-F238E27FC236}">
                <a16:creationId xmlns:a16="http://schemas.microsoft.com/office/drawing/2014/main" id="{0864A0C0-20F5-448B-A134-1E414086EE9D}"/>
              </a:ext>
            </a:extLst>
          </p:cNvPr>
          <p:cNvPicPr>
            <a:picLocks noChangeAspect="1"/>
          </p:cNvPicPr>
          <p:nvPr/>
        </p:nvPicPr>
        <p:blipFill>
          <a:blip r:embed="rId3"/>
          <a:stretch>
            <a:fillRect/>
          </a:stretch>
        </p:blipFill>
        <p:spPr>
          <a:xfrm>
            <a:off x="171450" y="993927"/>
            <a:ext cx="5695522" cy="4878047"/>
          </a:xfrm>
          <a:prstGeom prst="rect">
            <a:avLst/>
          </a:prstGeom>
        </p:spPr>
      </p:pic>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FBB1CA50-8B6D-45EB-94E4-838075853661}"/>
                  </a:ext>
                </a:extLst>
              </p:cNvPr>
              <p:cNvSpPr txBox="1"/>
              <p:nvPr/>
            </p:nvSpPr>
            <p:spPr>
              <a:xfrm>
                <a:off x="6096000" y="800100"/>
                <a:ext cx="5588306" cy="1843774"/>
              </a:xfrm>
              <a:prstGeom prst="rect">
                <a:avLst/>
              </a:prstGeom>
              <a:solidFill>
                <a:schemeClr val="bg1"/>
              </a:solidFill>
            </p:spPr>
            <p:txBody>
              <a:bodyPr wrap="square">
                <a:spAutoFit/>
              </a:bodyPr>
              <a:lstStyle/>
              <a:p>
                <a:r>
                  <a:rPr lang="en-US" altLang="zh-CN" sz="1800" b="1" dirty="0">
                    <a:solidFill>
                      <a:srgbClr val="FF0000"/>
                    </a:solidFill>
                    <a:effectLst/>
                    <a:latin typeface="Times New Roman" panose="02020603050405020304" pitchFamily="18" charset="0"/>
                    <a:ea typeface="宋体" panose="02010600030101010101" pitchFamily="2" charset="-122"/>
                  </a:rPr>
                  <a:t>Interaction-</a:t>
                </a:r>
                <a:r>
                  <a:rPr lang="en-US" altLang="zh-CN" sz="1800" b="1" dirty="0" err="1">
                    <a:solidFill>
                      <a:srgbClr val="FF0000"/>
                    </a:solidFill>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接收</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的特征向量</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的特征图输出</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，模型一共由两个主要的网络模块组成，一个模块是通过接受</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的输出特征图</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r>
                      <a:rPr lang="zh-CN" altLang="en-US" i="1">
                        <a:latin typeface="Cambria Math" panose="02040503050406030204" pitchFamily="18" charset="0"/>
                        <a:ea typeface="宋体" panose="02010600030101010101" pitchFamily="2" charset="-122"/>
                        <a:cs typeface="Times New Roman" panose="02020603050405020304" pitchFamily="18" charset="0"/>
                      </a:rPr>
                      <m:t>使用</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空间变换网络（</a:t>
                </a:r>
                <a:r>
                  <a:rPr lang="en-US" altLang="zh-CN" sz="1800" dirty="0">
                    <a:effectLst/>
                    <a:latin typeface="Times New Roman" panose="02020603050405020304" pitchFamily="18" charset="0"/>
                    <a:ea typeface="宋体" panose="02010600030101010101" pitchFamily="2" charset="-122"/>
                  </a:rPr>
                  <a:t>STN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）提取以预测智能体为中心的小特征图</a:t>
                </a:r>
                <a14:m>
                  <m:oMath xmlns:m="http://schemas.openxmlformats.org/officeDocument/2006/math">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。另一个模块是使用多头注意力网络来组合变换后的小特征图</a:t>
                </a:r>
                <a14:m>
                  <m:oMath xmlns:m="http://schemas.openxmlformats.org/officeDocument/2006/math">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和序列特征</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a14:m>
                <a:endParaRPr lang="zh-CN" altLang="en-US" dirty="0"/>
              </a:p>
            </p:txBody>
          </p:sp>
        </mc:Choice>
        <mc:Fallback xmlns="">
          <p:sp>
            <p:nvSpPr>
              <p:cNvPr id="45" name="文本框 44">
                <a:extLst>
                  <a:ext uri="{FF2B5EF4-FFF2-40B4-BE49-F238E27FC236}">
                    <a16:creationId xmlns:a16="http://schemas.microsoft.com/office/drawing/2014/main" id="{FBB1CA50-8B6D-45EB-94E4-838075853661}"/>
                  </a:ext>
                </a:extLst>
              </p:cNvPr>
              <p:cNvSpPr txBox="1">
                <a:spLocks noRot="1" noChangeAspect="1" noMove="1" noResize="1" noEditPoints="1" noAdjustHandles="1" noChangeArrowheads="1" noChangeShapeType="1" noTextEdit="1"/>
              </p:cNvSpPr>
              <p:nvPr/>
            </p:nvSpPr>
            <p:spPr>
              <a:xfrm>
                <a:off x="6096000" y="800100"/>
                <a:ext cx="5588306" cy="1843774"/>
              </a:xfrm>
              <a:prstGeom prst="rect">
                <a:avLst/>
              </a:prstGeom>
              <a:blipFill>
                <a:blip r:embed="rId4"/>
                <a:stretch>
                  <a:fillRect l="-872" t="-2310" b="-19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6A0D0669-6EB3-463B-8672-76C1B9AAA0F8}"/>
                  </a:ext>
                </a:extLst>
              </p:cNvPr>
              <p:cNvSpPr txBox="1"/>
              <p:nvPr/>
            </p:nvSpPr>
            <p:spPr>
              <a:xfrm>
                <a:off x="6469196" y="2615113"/>
                <a:ext cx="4841914" cy="21654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𝑉</m:t>
                          </m:r>
                        </m:e>
                        <m:sub>
                          <m:r>
                            <a:rPr lang="zh-CN" altLang="en-US" i="1">
                              <a:latin typeface="Cambria Math" panose="02040503050406030204" pitchFamily="18" charset="0"/>
                            </a:rPr>
                            <m:t>𝑝</m:t>
                          </m:r>
                        </m:sub>
                        <m:sup>
                          <m:r>
                            <a:rPr lang="zh-CN" altLang="en-US" i="0">
                              <a:latin typeface="Cambria Math" panose="02040503050406030204" pitchFamily="18" charset="0"/>
                            </a:rPr>
                            <m:t>′</m:t>
                          </m:r>
                        </m:sup>
                      </m:sSubSup>
                      <m:r>
                        <a:rPr lang="zh-CN" altLang="en-US" i="0">
                          <a:latin typeface="Cambria Math" panose="02040503050406030204" pitchFamily="18" charset="0"/>
                        </a:rPr>
                        <m:t>=</m:t>
                      </m:r>
                      <m:r>
                        <a:rPr lang="zh-CN" altLang="en-US" i="1">
                          <a:latin typeface="Cambria Math" panose="02040503050406030204" pitchFamily="18" charset="0"/>
                        </a:rPr>
                        <m:t>𝐴𝑓𝑓𝑖𝑛𝑒</m:t>
                      </m:r>
                      <m:d>
                        <m:dPr>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𝑝</m:t>
                              </m:r>
                            </m:sub>
                          </m:sSub>
                        </m:e>
                      </m:d>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𝐶</m:t>
                          </m:r>
                        </m:e>
                        <m:sub>
                          <m:r>
                            <a:rPr lang="zh-CN" altLang="en-US" i="1">
                              <a:latin typeface="Cambria Math" panose="02040503050406030204" pitchFamily="18" charset="0"/>
                            </a:rPr>
                            <m:t>𝑝</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r>
                        <a:rPr lang="zh-CN" altLang="en-US" i="1">
                          <a:latin typeface="Cambria Math" panose="02040503050406030204" pitchFamily="18" charset="0"/>
                        </a:rPr>
                        <m:t>𝐴𝑇𝑇</m:t>
                      </m:r>
                      <m:d>
                        <m:dPr>
                          <m:ctrlPr>
                            <a:rPr lang="zh-CN" altLang="en-US" i="1">
                              <a:solidFill>
                                <a:srgbClr val="836967"/>
                              </a:solidFill>
                              <a:latin typeface="Cambria Math" panose="02040503050406030204" pitchFamily="18" charset="0"/>
                            </a:rPr>
                          </m:ctrlPr>
                        </m:dPr>
                        <m:e>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𝑉</m:t>
                              </m:r>
                            </m:e>
                            <m:sub>
                              <m:r>
                                <a:rPr lang="zh-CN" altLang="en-US" i="1">
                                  <a:latin typeface="Cambria Math" panose="02040503050406030204" pitchFamily="18" charset="0"/>
                                </a:rPr>
                                <m:t>𝑝</m:t>
                              </m:r>
                            </m:sub>
                            <m:sup>
                              <m:r>
                                <a:rPr lang="zh-CN" altLang="en-US" i="0">
                                  <a:latin typeface="Cambria Math" panose="02040503050406030204" pitchFamily="18" charset="0"/>
                                </a:rPr>
                                <m:t>′</m:t>
                              </m:r>
                            </m:sup>
                          </m:sSubSup>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𝑠</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𝑊</m:t>
                              </m:r>
                            </m:e>
                            <m:sub>
                              <m:r>
                                <a:rPr lang="zh-CN" altLang="en-US" i="1">
                                  <a:latin typeface="Cambria Math" panose="02040503050406030204" pitchFamily="18" charset="0"/>
                                </a:rPr>
                                <m:t>𝐴𝑇𝑇</m:t>
                              </m:r>
                            </m:sub>
                          </m:sSub>
                        </m:e>
                      </m:d>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𝑀</m:t>
                          </m:r>
                        </m:den>
                      </m:f>
                      <m:nary>
                        <m:naryPr>
                          <m:chr m:val="∑"/>
                          <m:limLoc m:val="subSup"/>
                          <m:supHide m:val="on"/>
                          <m:ctrlPr>
                            <a:rPr lang="zh-CN" altLang="en-US" i="1">
                              <a:latin typeface="Cambria Math" panose="02040503050406030204" pitchFamily="18" charset="0"/>
                            </a:rPr>
                          </m:ctrlPr>
                        </m:naryPr>
                        <m:sub>
                          <m:r>
                            <a:rPr lang="zh-CN" altLang="en-US" i="0">
                              <a:latin typeface="Cambria Math" panose="02040503050406030204" pitchFamily="18" charset="0"/>
                            </a:rPr>
                            <m:t> </m:t>
                          </m:r>
                          <m:r>
                            <a:rPr lang="zh-CN" altLang="en-US" i="1">
                              <a:latin typeface="Cambria Math" panose="02040503050406030204" pitchFamily="18" charset="0"/>
                            </a:rPr>
                            <m:t>𝑚</m:t>
                          </m:r>
                        </m:sub>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𝑝</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e>
                      </m:nary>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𝑠𝑜𝑓𝑡𝑚𝑎𝑥</m:t>
                      </m:r>
                      <m:d>
                        <m:dPr>
                          <m:ctrlPr>
                            <a:rPr lang="zh-CN" altLang="zh-CN" i="1">
                              <a:effectLst/>
                              <a:latin typeface="Cambria Math" panose="02040503050406030204" pitchFamily="18" charset="0"/>
                              <a:ea typeface="Cambria Math" panose="02040503050406030204" pitchFamily="18" charset="0"/>
                            </a:rPr>
                          </m:ctrlPr>
                        </m:dPr>
                        <m:e>
                          <m:f>
                            <m:fPr>
                              <m:ctrlPr>
                                <a:rPr lang="zh-CN" altLang="zh-CN" i="1">
                                  <a:effectLst/>
                                  <a:latin typeface="Cambria Math" panose="02040503050406030204" pitchFamily="18" charset="0"/>
                                  <a:ea typeface="Cambria Math" panose="02040503050406030204" pitchFamily="18" charset="0"/>
                                </a:rPr>
                              </m:ctrlPr>
                            </m:fPr>
                            <m:num>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𝑀𝐿𝑃</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e>
                              </m:d>
                            </m:num>
                            <m:den>
                              <m:rad>
                                <m:radPr>
                                  <m:degHide m:val="on"/>
                                  <m:ctrlPr>
                                    <a:rPr lang="zh-CN" altLang="zh-CN" i="1">
                                      <a:effectLst/>
                                      <a:latin typeface="Cambria Math" panose="02040503050406030204" pitchFamily="18" charset="0"/>
                                      <a:ea typeface="Cambria Math" panose="02040503050406030204" pitchFamily="18" charset="0"/>
                                    </a:rPr>
                                  </m:ctrlPr>
                                </m:radPr>
                                <m:deg/>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m:t>
                                      </m:r>
                                    </m:e>
                                    <m:sub>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sub>
                                  </m:sSub>
                                </m:e>
                              </m:rad>
                            </m:den>
                          </m:f>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oMath>
                  </m:oMathPara>
                </a14:m>
                <a:endParaRPr lang="zh-CN" altLang="en-US" dirty="0"/>
              </a:p>
              <a:p>
                <a:endParaRPr lang="zh-CN" altLang="en-US" dirty="0"/>
              </a:p>
            </p:txBody>
          </p:sp>
        </mc:Choice>
        <mc:Fallback xmlns="">
          <p:sp>
            <p:nvSpPr>
              <p:cNvPr id="46" name="文本框 45">
                <a:extLst>
                  <a:ext uri="{FF2B5EF4-FFF2-40B4-BE49-F238E27FC236}">
                    <a16:creationId xmlns:a16="http://schemas.microsoft.com/office/drawing/2014/main" id="{6A0D0669-6EB3-463B-8672-76C1B9AAA0F8}"/>
                  </a:ext>
                </a:extLst>
              </p:cNvPr>
              <p:cNvSpPr txBox="1">
                <a:spLocks noRot="1" noChangeAspect="1" noMove="1" noResize="1" noEditPoints="1" noAdjustHandles="1" noChangeArrowheads="1" noChangeShapeType="1" noTextEdit="1"/>
              </p:cNvSpPr>
              <p:nvPr/>
            </p:nvSpPr>
            <p:spPr>
              <a:xfrm>
                <a:off x="6469196" y="2615113"/>
                <a:ext cx="4841914" cy="216540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272B019E-D86B-48B7-8BE5-D451F767B841}"/>
                  </a:ext>
                </a:extLst>
              </p:cNvPr>
              <p:cNvSpPr txBox="1"/>
              <p:nvPr/>
            </p:nvSpPr>
            <p:spPr>
              <a:xfrm>
                <a:off x="6096000" y="4446640"/>
                <a:ext cx="5529171" cy="1498744"/>
              </a:xfrm>
              <a:prstGeom prst="rect">
                <a:avLst/>
              </a:prstGeom>
              <a:solidFill>
                <a:schemeClr val="bg1"/>
              </a:solidFill>
            </p:spPr>
            <p:txBody>
              <a:bodyPr wrap="square">
                <a:spAutoFit/>
              </a:bodyPr>
              <a:lstStyle/>
              <a:p>
                <a:r>
                  <a:rPr lang="en-US" altLang="zh-CN" sz="1800" b="1" dirty="0" err="1">
                    <a:solidFill>
                      <a:srgbClr val="FF0000"/>
                    </a:solidFill>
                    <a:effectLst/>
                    <a:latin typeface="Times New Roman" panose="02020603050405020304" pitchFamily="18" charset="0"/>
                    <a:ea typeface="宋体" panose="02010600030101010101" pitchFamily="2" charset="-122"/>
                  </a:rPr>
                  <a:t>VehMultiple-PredictionNET</a:t>
                </a:r>
                <a:r>
                  <a:rPr lang="zh-CN" altLang="en-US" sz="1800" dirty="0">
                    <a:effectLst/>
                    <a:latin typeface="Times New Roman" panose="02020603050405020304" pitchFamily="18" charset="0"/>
                    <a:ea typeface="宋体" panose="02010600030101010101" pitchFamily="2" charset="-122"/>
                  </a:rPr>
                  <a:t>以</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机动车特征</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作为输入输出最终的预测</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结果，</a:t>
                </a:r>
                <a:r>
                  <a:rPr lang="zh-CN" altLang="zh-CN" dirty="0"/>
                  <a:t>一个回归分支，在每个时间步中生成双变量高斯分布的</a:t>
                </a:r>
                <a:r>
                  <a:rPr lang="en-US" altLang="zh-CN" i="1" dirty="0"/>
                  <a:t>K</a:t>
                </a:r>
                <a:r>
                  <a:rPr lang="zh-CN" altLang="zh-CN" i="1" dirty="0"/>
                  <a:t>×</a:t>
                </a:r>
                <a:r>
                  <a:rPr lang="en-US" altLang="zh-CN" i="1" dirty="0"/>
                  <a:t>T</a:t>
                </a:r>
                <a:r>
                  <a:rPr lang="zh-CN" altLang="zh-CN" i="1" dirty="0"/>
                  <a:t>×</a:t>
                </a:r>
                <a:r>
                  <a:rPr lang="en-US" altLang="zh-CN" i="1" dirty="0"/>
                  <a:t>5</a:t>
                </a:r>
                <a:r>
                  <a:rPr lang="zh-CN" altLang="zh-CN" dirty="0"/>
                  <a:t>参数</a:t>
                </a:r>
                <a:r>
                  <a:rPr lang="zh-CN" altLang="en-US" dirty="0"/>
                  <a:t>，一个</a:t>
                </a:r>
                <a:r>
                  <a:rPr lang="zh-CN" altLang="zh-CN" dirty="0"/>
                  <a:t>分类分支预测每</a:t>
                </a:r>
                <a:r>
                  <a:rPr lang="zh-CN" altLang="en-US" dirty="0"/>
                  <a:t>个</a:t>
                </a:r>
                <a:r>
                  <a:rPr lang="en-US" altLang="zh-CN" dirty="0">
                    <a:latin typeface="Times New Roman" panose="02020603050405020304" pitchFamily="18" charset="0"/>
                    <a:cs typeface="Times New Roman" panose="02020603050405020304" pitchFamily="18" charset="0"/>
                  </a:rPr>
                  <a:t>Anchor</a:t>
                </a:r>
                <a:r>
                  <a:rPr lang="zh-CN" altLang="zh-CN" dirty="0"/>
                  <a:t>类别的置信度，</a:t>
                </a:r>
                <a:r>
                  <a:rPr lang="en-US" altLang="zh-CN" i="1" dirty="0"/>
                  <a:t>K</a:t>
                </a:r>
                <a:r>
                  <a:rPr lang="zh-CN" altLang="zh-CN" dirty="0"/>
                  <a:t>个</a:t>
                </a:r>
                <a:r>
                  <a:rPr lang="en-US" altLang="zh-CN" dirty="0" err="1">
                    <a:latin typeface="Times New Roman" panose="02020603050405020304" pitchFamily="18" charset="0"/>
                    <a:cs typeface="Times New Roman" panose="02020603050405020304" pitchFamily="18" charset="0"/>
                  </a:rPr>
                  <a:t>Softmax</a:t>
                </a:r>
                <a:r>
                  <a:rPr lang="zh-CN" altLang="zh-CN" dirty="0"/>
                  <a:t>概率置信度来表示</a:t>
                </a:r>
                <a14:m>
                  <m:oMath xmlns:m="http://schemas.openxmlformats.org/officeDocument/2006/math">
                    <m:r>
                      <a:rPr lang="en-US" altLang="zh-CN" i="1">
                        <a:latin typeface="Cambria Math" panose="02040503050406030204" pitchFamily="18" charset="0"/>
                      </a:rPr>
                      <m:t>𝜋</m:t>
                    </m:r>
                    <m:d>
                      <m:dPr>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𝑡</m:t>
                            </m:r>
                          </m:sub>
                        </m:sSub>
                      </m:e>
                    </m:d>
                    <m:sSub>
                      <m:sSubPr>
                        <m:ctrlPr>
                          <a:rPr lang="zh-CN"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𝑡</m:t>
                        </m:r>
                      </m:sub>
                    </m:sSub>
                    <m:r>
                      <a:rPr lang="en-US" altLang="zh-CN" i="1">
                        <a:latin typeface="Cambria Math" panose="02040503050406030204" pitchFamily="18" charset="0"/>
                      </a:rPr>
                      <m:t>)</m:t>
                    </m:r>
                  </m:oMath>
                </a14:m>
                <a:r>
                  <a:rPr lang="zh-CN" altLang="zh-CN" dirty="0"/>
                  <a:t>。</a:t>
                </a:r>
              </a:p>
            </p:txBody>
          </p:sp>
        </mc:Choice>
        <mc:Fallback xmlns="">
          <p:sp>
            <p:nvSpPr>
              <p:cNvPr id="51" name="文本框 50">
                <a:extLst>
                  <a:ext uri="{FF2B5EF4-FFF2-40B4-BE49-F238E27FC236}">
                    <a16:creationId xmlns:a16="http://schemas.microsoft.com/office/drawing/2014/main" id="{272B019E-D86B-48B7-8BE5-D451F767B841}"/>
                  </a:ext>
                </a:extLst>
              </p:cNvPr>
              <p:cNvSpPr txBox="1">
                <a:spLocks noRot="1" noChangeAspect="1" noMove="1" noResize="1" noEditPoints="1" noAdjustHandles="1" noChangeArrowheads="1" noChangeShapeType="1" noTextEdit="1"/>
              </p:cNvSpPr>
              <p:nvPr/>
            </p:nvSpPr>
            <p:spPr>
              <a:xfrm>
                <a:off x="6096000" y="4446640"/>
                <a:ext cx="5529171" cy="1498744"/>
              </a:xfrm>
              <a:prstGeom prst="rect">
                <a:avLst/>
              </a:prstGeom>
              <a:blipFill>
                <a:blip r:embed="rId6"/>
                <a:stretch>
                  <a:fillRect l="-882" t="-3252" r="-882" b="-40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3602776F-1994-4FF9-BB14-E3DCCB3AC6BC}"/>
                  </a:ext>
                </a:extLst>
              </p:cNvPr>
              <p:cNvSpPr txBox="1"/>
              <p:nvPr/>
            </p:nvSpPr>
            <p:spPr>
              <a:xfrm>
                <a:off x="6951191" y="5850692"/>
                <a:ext cx="4059715" cy="8712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𝑝</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𝜋</m:t>
                          </m:r>
                          <m:d>
                            <m:dPr>
                              <m:ctrlPr>
                                <a:rPr lang="zh-CN" altLang="zh-CN" i="1">
                                  <a:effectLst/>
                                  <a:latin typeface="Cambria Math" panose="02040503050406030204" pitchFamily="18" charset="0"/>
                                  <a:ea typeface="Cambria Math" panose="02040503050406030204" pitchFamily="18" charset="0"/>
                                </a:rPr>
                              </m:ctrlPr>
                            </m:dPr>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𝜑</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e>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e>
                      </m:nary>
                    </m:oMath>
                  </m:oMathPara>
                </a14:m>
                <a:endParaRPr lang="zh-CN" altLang="en-US" dirty="0"/>
              </a:p>
            </p:txBody>
          </p:sp>
        </mc:Choice>
        <mc:Fallback xmlns="">
          <p:sp>
            <p:nvSpPr>
              <p:cNvPr id="64" name="文本框 63">
                <a:extLst>
                  <a:ext uri="{FF2B5EF4-FFF2-40B4-BE49-F238E27FC236}">
                    <a16:creationId xmlns:a16="http://schemas.microsoft.com/office/drawing/2014/main" id="{3602776F-1994-4FF9-BB14-E3DCCB3AC6BC}"/>
                  </a:ext>
                </a:extLst>
              </p:cNvPr>
              <p:cNvSpPr txBox="1">
                <a:spLocks noRot="1" noChangeAspect="1" noMove="1" noResize="1" noEditPoints="1" noAdjustHandles="1" noChangeArrowheads="1" noChangeShapeType="1" noTextEdit="1"/>
              </p:cNvSpPr>
              <p:nvPr/>
            </p:nvSpPr>
            <p:spPr>
              <a:xfrm>
                <a:off x="6951191" y="5850692"/>
                <a:ext cx="4059715" cy="871201"/>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05180939"/>
      </p:ext>
    </p:extLst>
  </p:cSld>
  <p:clrMapOvr>
    <a:masterClrMapping/>
  </p:clrMapOvr>
  <mc:AlternateContent xmlns:mc="http://schemas.openxmlformats.org/markup-compatibility/2006" xmlns:p14="http://schemas.microsoft.com/office/powerpoint/2010/main">
    <mc:Choice Requires="p14">
      <p:transition p14:dur="0" advTm="1244"/>
    </mc:Choice>
    <mc:Fallback xmlns="">
      <p:transition advTm="1244"/>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4" y="169388"/>
            <a:ext cx="7557271" cy="446276"/>
          </a:xfrm>
          <a:prstGeom prst="rect">
            <a:avLst/>
          </a:prstGeom>
          <a:noFill/>
        </p:spPr>
        <p:txBody>
          <a:bodyPr wrap="squar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基于</a:t>
            </a:r>
            <a:r>
              <a:rPr lang="en-US" altLang="zh-CN" sz="2300" dirty="0">
                <a:solidFill>
                  <a:srgbClr val="224982"/>
                </a:solidFill>
                <a:latin typeface="微软雅黑" panose="020B0503020204020204" pitchFamily="34" charset="-122"/>
                <a:ea typeface="微软雅黑" panose="020B0503020204020204" pitchFamily="34" charset="-122"/>
              </a:rPr>
              <a:t>State-Anchor </a:t>
            </a:r>
            <a:r>
              <a:rPr lang="zh-CN" altLang="en-US" sz="2300" dirty="0">
                <a:solidFill>
                  <a:srgbClr val="224982"/>
                </a:solidFill>
                <a:latin typeface="微软雅黑" panose="020B0503020204020204" pitchFamily="34" charset="-122"/>
                <a:ea typeface="微软雅黑" panose="020B0503020204020204" pitchFamily="34" charset="-122"/>
              </a:rPr>
              <a:t>的多模概率非机动车轨迹预测模型</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sp>
        <p:nvSpPr>
          <p:cNvPr id="3" name="Rectangle 2">
            <a:extLst>
              <a:ext uri="{FF2B5EF4-FFF2-40B4-BE49-F238E27FC236}">
                <a16:creationId xmlns:a16="http://schemas.microsoft.com/office/drawing/2014/main" id="{D3BBB5FF-173E-4628-8D41-9DE4AC0C4659}"/>
              </a:ext>
            </a:extLst>
          </p:cNvPr>
          <p:cNvSpPr>
            <a:spLocks noChangeArrowheads="1"/>
          </p:cNvSpPr>
          <p:nvPr/>
        </p:nvSpPr>
        <p:spPr bwMode="auto">
          <a:xfrm>
            <a:off x="-1" y="826736"/>
            <a:ext cx="162424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Rectangle 4">
            <a:extLst>
              <a:ext uri="{FF2B5EF4-FFF2-40B4-BE49-F238E27FC236}">
                <a16:creationId xmlns:a16="http://schemas.microsoft.com/office/drawing/2014/main" id="{1E237F98-575C-495C-B05C-A05D012D3DFC}"/>
              </a:ext>
            </a:extLst>
          </p:cNvPr>
          <p:cNvSpPr>
            <a:spLocks noChangeArrowheads="1"/>
          </p:cNvSpPr>
          <p:nvPr/>
        </p:nvSpPr>
        <p:spPr bwMode="auto">
          <a:xfrm>
            <a:off x="1145664" y="798960"/>
            <a:ext cx="2009453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7" name="对象 6">
            <a:extLst>
              <a:ext uri="{FF2B5EF4-FFF2-40B4-BE49-F238E27FC236}">
                <a16:creationId xmlns:a16="http://schemas.microsoft.com/office/drawing/2014/main" id="{F6242D64-9034-4817-B0F5-A5922ADC797F}"/>
              </a:ext>
            </a:extLst>
          </p:cNvPr>
          <p:cNvGraphicFramePr>
            <a:graphicFrameLocks noChangeAspect="1"/>
          </p:cNvGraphicFramePr>
          <p:nvPr>
            <p:extLst>
              <p:ext uri="{D42A27DB-BD31-4B8C-83A1-F6EECF244321}">
                <p14:modId xmlns:p14="http://schemas.microsoft.com/office/powerpoint/2010/main" val="703680667"/>
              </p:ext>
            </p:extLst>
          </p:nvPr>
        </p:nvGraphicFramePr>
        <p:xfrm>
          <a:off x="1281584" y="1272686"/>
          <a:ext cx="9628831" cy="4083010"/>
        </p:xfrm>
        <a:graphic>
          <a:graphicData uri="http://schemas.openxmlformats.org/presentationml/2006/ole">
            <mc:AlternateContent xmlns:mc="http://schemas.openxmlformats.org/markup-compatibility/2006">
              <mc:Choice xmlns:v="urn:schemas-microsoft-com:vml" Requires="v">
                <p:oleObj name="Visio" r:id="rId4" imgW="9877255" imgH="4200641" progId="Visio.Drawing.15">
                  <p:embed/>
                </p:oleObj>
              </mc:Choice>
              <mc:Fallback>
                <p:oleObj name="Visio" r:id="rId4" imgW="9877255" imgH="4200641" progId="Visio.Drawing.15">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1584" y="1272686"/>
                        <a:ext cx="9628831" cy="4083010"/>
                      </a:xfrm>
                      <a:prstGeom prst="rect">
                        <a:avLst/>
                      </a:prstGeom>
                      <a:noFill/>
                    </p:spPr>
                  </p:pic>
                </p:oleObj>
              </mc:Fallback>
            </mc:AlternateContent>
          </a:graphicData>
        </a:graphic>
      </p:graphicFrame>
    </p:spTree>
    <p:extLst>
      <p:ext uri="{BB962C8B-B14F-4D97-AF65-F5344CB8AC3E}">
        <p14:creationId xmlns:p14="http://schemas.microsoft.com/office/powerpoint/2010/main" val="1471963627"/>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4" y="169388"/>
            <a:ext cx="7557271" cy="446276"/>
          </a:xfrm>
          <a:prstGeom prst="rect">
            <a:avLst/>
          </a:prstGeom>
          <a:noFill/>
        </p:spPr>
        <p:txBody>
          <a:bodyPr wrap="squar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基于</a:t>
            </a:r>
            <a:r>
              <a:rPr lang="en-US" altLang="zh-CN" sz="2300" dirty="0">
                <a:solidFill>
                  <a:srgbClr val="224982"/>
                </a:solidFill>
                <a:latin typeface="微软雅黑" panose="020B0503020204020204" pitchFamily="34" charset="-122"/>
                <a:ea typeface="微软雅黑" panose="020B0503020204020204" pitchFamily="34" charset="-122"/>
              </a:rPr>
              <a:t>Anchor-Free</a:t>
            </a:r>
            <a:r>
              <a:rPr lang="zh-CN" altLang="en-US" sz="2300" dirty="0">
                <a:solidFill>
                  <a:srgbClr val="224982"/>
                </a:solidFill>
                <a:latin typeface="微软雅黑" panose="020B0503020204020204" pitchFamily="34" charset="-122"/>
                <a:ea typeface="微软雅黑" panose="020B0503020204020204" pitchFamily="34" charset="-122"/>
              </a:rPr>
              <a:t>的多模概率行人轨迹预测模型</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sp>
        <p:nvSpPr>
          <p:cNvPr id="3" name="Rectangle 2">
            <a:extLst>
              <a:ext uri="{FF2B5EF4-FFF2-40B4-BE49-F238E27FC236}">
                <a16:creationId xmlns:a16="http://schemas.microsoft.com/office/drawing/2014/main" id="{D3BBB5FF-173E-4628-8D41-9DE4AC0C4659}"/>
              </a:ext>
            </a:extLst>
          </p:cNvPr>
          <p:cNvSpPr>
            <a:spLocks noChangeArrowheads="1"/>
          </p:cNvSpPr>
          <p:nvPr/>
        </p:nvSpPr>
        <p:spPr bwMode="auto">
          <a:xfrm>
            <a:off x="-1" y="826736"/>
            <a:ext cx="162424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Rectangle 4">
            <a:extLst>
              <a:ext uri="{FF2B5EF4-FFF2-40B4-BE49-F238E27FC236}">
                <a16:creationId xmlns:a16="http://schemas.microsoft.com/office/drawing/2014/main" id="{1E237F98-575C-495C-B05C-A05D012D3DFC}"/>
              </a:ext>
            </a:extLst>
          </p:cNvPr>
          <p:cNvSpPr>
            <a:spLocks noChangeArrowheads="1"/>
          </p:cNvSpPr>
          <p:nvPr/>
        </p:nvSpPr>
        <p:spPr bwMode="auto">
          <a:xfrm>
            <a:off x="1145664" y="798960"/>
            <a:ext cx="2009453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BC201C74-CE9E-4B0E-A9FD-4F4BB7F26EA2}"/>
              </a:ext>
            </a:extLst>
          </p:cNvPr>
          <p:cNvSpPr>
            <a:spLocks noChangeArrowheads="1"/>
          </p:cNvSpPr>
          <p:nvPr/>
        </p:nvSpPr>
        <p:spPr bwMode="auto">
          <a:xfrm>
            <a:off x="1263962" y="982255"/>
            <a:ext cx="214118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3A8E5A33-1E06-4CB3-8838-FBDE7E489D33}"/>
              </a:ext>
            </a:extLst>
          </p:cNvPr>
          <p:cNvGraphicFramePr>
            <a:graphicFrameLocks noChangeAspect="1"/>
          </p:cNvGraphicFramePr>
          <p:nvPr>
            <p:extLst>
              <p:ext uri="{D42A27DB-BD31-4B8C-83A1-F6EECF244321}">
                <p14:modId xmlns:p14="http://schemas.microsoft.com/office/powerpoint/2010/main" val="2080593013"/>
              </p:ext>
            </p:extLst>
          </p:nvPr>
        </p:nvGraphicFramePr>
        <p:xfrm>
          <a:off x="1239787" y="1258586"/>
          <a:ext cx="9953146" cy="4248906"/>
        </p:xfrm>
        <a:graphic>
          <a:graphicData uri="http://schemas.openxmlformats.org/presentationml/2006/ole">
            <mc:AlternateContent xmlns:mc="http://schemas.openxmlformats.org/markup-compatibility/2006">
              <mc:Choice xmlns:v="urn:schemas-microsoft-com:vml" Requires="v">
                <p:oleObj name="Visio" r:id="rId4" imgW="9877255" imgH="4200641" progId="Visio.Drawing.15">
                  <p:embed/>
                </p:oleObj>
              </mc:Choice>
              <mc:Fallback>
                <p:oleObj name="Visio" r:id="rId4" imgW="9877255" imgH="4200641"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9787" y="1258586"/>
                        <a:ext cx="9953146" cy="4248906"/>
                      </a:xfrm>
                      <a:prstGeom prst="rect">
                        <a:avLst/>
                      </a:prstGeom>
                      <a:noFill/>
                    </p:spPr>
                  </p:pic>
                </p:oleObj>
              </mc:Fallback>
            </mc:AlternateContent>
          </a:graphicData>
        </a:graphic>
      </p:graphicFrame>
    </p:spTree>
    <p:extLst>
      <p:ext uri="{BB962C8B-B14F-4D97-AF65-F5344CB8AC3E}">
        <p14:creationId xmlns:p14="http://schemas.microsoft.com/office/powerpoint/2010/main" val="2113776870"/>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4" y="169388"/>
            <a:ext cx="7557271" cy="446276"/>
          </a:xfrm>
          <a:prstGeom prst="rect">
            <a:avLst/>
          </a:prstGeom>
          <a:noFill/>
        </p:spPr>
        <p:txBody>
          <a:bodyPr wrap="squar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基于</a:t>
            </a:r>
            <a:r>
              <a:rPr lang="en-US" altLang="zh-CN" sz="2300" dirty="0">
                <a:solidFill>
                  <a:srgbClr val="224982"/>
                </a:solidFill>
                <a:latin typeface="微软雅黑" panose="020B0503020204020204" pitchFamily="34" charset="-122"/>
                <a:ea typeface="微软雅黑" panose="020B0503020204020204" pitchFamily="34" charset="-122"/>
              </a:rPr>
              <a:t>Anchor-Free</a:t>
            </a:r>
            <a:r>
              <a:rPr lang="zh-CN" altLang="en-US" sz="2300" dirty="0">
                <a:solidFill>
                  <a:srgbClr val="224982"/>
                </a:solidFill>
                <a:latin typeface="微软雅黑" panose="020B0503020204020204" pitchFamily="34" charset="-122"/>
                <a:ea typeface="微软雅黑" panose="020B0503020204020204" pitchFamily="34" charset="-122"/>
              </a:rPr>
              <a:t>的多模概率行人轨迹预测模型</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sp>
        <p:nvSpPr>
          <p:cNvPr id="6" name="Rectangle 4">
            <a:extLst>
              <a:ext uri="{FF2B5EF4-FFF2-40B4-BE49-F238E27FC236}">
                <a16:creationId xmlns:a16="http://schemas.microsoft.com/office/drawing/2014/main" id="{1E237F98-575C-495C-B05C-A05D012D3DFC}"/>
              </a:ext>
            </a:extLst>
          </p:cNvPr>
          <p:cNvSpPr>
            <a:spLocks noChangeArrowheads="1"/>
          </p:cNvSpPr>
          <p:nvPr/>
        </p:nvSpPr>
        <p:spPr bwMode="auto">
          <a:xfrm>
            <a:off x="1145664" y="798960"/>
            <a:ext cx="2009453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BC201C74-CE9E-4B0E-A9FD-4F4BB7F26EA2}"/>
              </a:ext>
            </a:extLst>
          </p:cNvPr>
          <p:cNvSpPr>
            <a:spLocks noChangeArrowheads="1"/>
          </p:cNvSpPr>
          <p:nvPr/>
        </p:nvSpPr>
        <p:spPr bwMode="auto">
          <a:xfrm>
            <a:off x="1263962" y="982255"/>
            <a:ext cx="214118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15" name="组合 14">
            <a:extLst>
              <a:ext uri="{FF2B5EF4-FFF2-40B4-BE49-F238E27FC236}">
                <a16:creationId xmlns:a16="http://schemas.microsoft.com/office/drawing/2014/main" id="{065AE069-D4D1-48F1-A836-CB22EAE1234C}"/>
              </a:ext>
            </a:extLst>
          </p:cNvPr>
          <p:cNvGrpSpPr/>
          <p:nvPr/>
        </p:nvGrpSpPr>
        <p:grpSpPr>
          <a:xfrm>
            <a:off x="1761165" y="842824"/>
            <a:ext cx="8669670" cy="5632598"/>
            <a:chOff x="386195" y="899091"/>
            <a:chExt cx="8669670" cy="5632598"/>
          </a:xfrm>
        </p:grpSpPr>
        <p:pic>
          <p:nvPicPr>
            <p:cNvPr id="7" name="图片 6">
              <a:extLst>
                <a:ext uri="{FF2B5EF4-FFF2-40B4-BE49-F238E27FC236}">
                  <a16:creationId xmlns:a16="http://schemas.microsoft.com/office/drawing/2014/main" id="{371835A1-159F-44A7-B420-D2C0C523E884}"/>
                </a:ext>
              </a:extLst>
            </p:cNvPr>
            <p:cNvPicPr>
              <a:picLocks noChangeAspect="1"/>
            </p:cNvPicPr>
            <p:nvPr/>
          </p:nvPicPr>
          <p:blipFill>
            <a:blip r:embed="rId4"/>
            <a:stretch>
              <a:fillRect/>
            </a:stretch>
          </p:blipFill>
          <p:spPr>
            <a:xfrm>
              <a:off x="386195" y="1380799"/>
              <a:ext cx="2076450" cy="3781425"/>
            </a:xfrm>
            <a:prstGeom prst="rect">
              <a:avLst/>
            </a:prstGeom>
          </p:spPr>
        </p:pic>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B68C2944-26BD-40E6-B78C-E2C14E05495D}"/>
                    </a:ext>
                  </a:extLst>
                </p:cNvPr>
                <p:cNvSpPr txBox="1"/>
                <p:nvPr/>
              </p:nvSpPr>
              <p:spPr>
                <a:xfrm>
                  <a:off x="2539479" y="899091"/>
                  <a:ext cx="6439551" cy="2166491"/>
                </a:xfrm>
                <a:prstGeom prst="rect">
                  <a:avLst/>
                </a:prstGeom>
                <a:solidFill>
                  <a:schemeClr val="bg1"/>
                </a:solidFill>
              </p:spPr>
              <p:txBody>
                <a:bodyPr wrap="square">
                  <a:spAutoFit/>
                </a:bodyPr>
                <a:lstStyle/>
                <a:p>
                  <a:pPr algn="just">
                    <a:lnSpc>
                      <a:spcPct val="125000"/>
                    </a:lnSpc>
                  </a:pPr>
                  <a:r>
                    <a:rPr lang="en-US" altLang="zh-CN" sz="1800" b="1" dirty="0" err="1">
                      <a:solidFill>
                        <a:srgbClr val="FF0000"/>
                      </a:solidFill>
                      <a:effectLst/>
                      <a:latin typeface="Times New Roman" panose="02020603050405020304" pitchFamily="18" charset="0"/>
                      <a:ea typeface="宋体" panose="02010600030101010101" pitchFamily="2" charset="-122"/>
                    </a:rPr>
                    <a:t>PedPredictionNET</a:t>
                  </a:r>
                  <a:r>
                    <a:rPr lang="zh-CN" altLang="zh-CN" sz="1800" dirty="0">
                      <a:effectLst/>
                      <a:latin typeface="Times New Roman" panose="02020603050405020304" pitchFamily="18" charset="0"/>
                      <a:ea typeface="宋体" panose="02010600030101010101" pitchFamily="2" charset="-122"/>
                    </a:rPr>
                    <a:t>模块有两个分支组成，一个回归分支用来预测每个模式的轨迹；一个分类分支，用来预测每个模式的置信度。</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对于第</a:t>
                  </a:r>
                  <a:r>
                    <a:rPr lang="en-US" altLang="zh-CN" sz="1800" i="1" dirty="0">
                      <a:effectLst/>
                      <a:latin typeface="Times New Roman" panose="02020603050405020304" pitchFamily="18" charset="0"/>
                      <a:ea typeface="宋体" panose="02010600030101010101" pitchFamily="2" charset="-122"/>
                    </a:rPr>
                    <a:t>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个行人来说，在回归分支中使用</a:t>
                  </a:r>
                  <a:r>
                    <a:rPr lang="en-US" altLang="zh-CN" sz="1800" dirty="0">
                      <a:effectLst/>
                      <a:latin typeface="Times New Roman" panose="02020603050405020304" pitchFamily="18" charset="0"/>
                      <a:ea typeface="宋体" panose="02010600030101010101" pitchFamily="2" charset="-122"/>
                    </a:rPr>
                    <a:t>MLP</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对交互注意力模块的输出</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进行解码，其中交替使用残差块和线性层，对所要预测的</a:t>
                  </a:r>
                  <a:r>
                    <a:rPr lang="en-US" altLang="zh-CN" sz="1800" i="1" dirty="0">
                      <a:effectLst/>
                      <a:latin typeface="Times New Roman" panose="02020603050405020304" pitchFamily="18" charset="0"/>
                      <a:ea typeface="宋体" panose="02010600030101010101" pitchFamily="2" charset="-122"/>
                    </a:rPr>
                    <a:t>k</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条轨迹进行回归计算，模型输出双变量高斯分布的五个参数。</a:t>
                  </a:r>
                  <a:endParaRPr lang="zh-CN" altLang="en-US" dirty="0"/>
                </a:p>
              </p:txBody>
            </p:sp>
          </mc:Choice>
          <mc:Fallback xmlns="">
            <p:sp>
              <p:nvSpPr>
                <p:cNvPr id="19" name="文本框 18">
                  <a:extLst>
                    <a:ext uri="{FF2B5EF4-FFF2-40B4-BE49-F238E27FC236}">
                      <a16:creationId xmlns:a16="http://schemas.microsoft.com/office/drawing/2014/main" id="{B68C2944-26BD-40E6-B78C-E2C14E05495D}"/>
                    </a:ext>
                  </a:extLst>
                </p:cNvPr>
                <p:cNvSpPr txBox="1">
                  <a:spLocks noRot="1" noChangeAspect="1" noMove="1" noResize="1" noEditPoints="1" noAdjustHandles="1" noChangeArrowheads="1" noChangeShapeType="1" noTextEdit="1"/>
                </p:cNvSpPr>
                <p:nvPr/>
              </p:nvSpPr>
              <p:spPr>
                <a:xfrm>
                  <a:off x="2539479" y="899091"/>
                  <a:ext cx="6439551" cy="2166491"/>
                </a:xfrm>
                <a:prstGeom prst="rect">
                  <a:avLst/>
                </a:prstGeom>
                <a:blipFill>
                  <a:blip r:embed="rId5"/>
                  <a:stretch>
                    <a:fillRect l="-758" t="-562" r="-852" b="-25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9A2C28BF-3AD8-4667-85A0-9DAAA01B07D6}"/>
                    </a:ext>
                  </a:extLst>
                </p:cNvPr>
                <p:cNvSpPr txBox="1"/>
                <p:nvPr/>
              </p:nvSpPr>
              <p:spPr>
                <a:xfrm>
                  <a:off x="2841639" y="3001644"/>
                  <a:ext cx="5835229" cy="1376339"/>
                </a:xfrm>
                <a:prstGeom prst="rect">
                  <a:avLst/>
                </a:prstGeom>
                <a:noFill/>
              </p:spPr>
              <p:txBody>
                <a:bodyPr wrap="square">
                  <a:spAutoFit/>
                </a:bodyPr>
                <a:lstStyle/>
                <a:p>
                  <a:pPr indent="304800" algn="just">
                    <a:lnSpc>
                      <a:spcPct val="125000"/>
                    </a:lnSpc>
                  </a:pPr>
                  <a14:m>
                    <m:oMathPara xmlns:m="http://schemas.openxmlformats.org/officeDocument/2006/math">
                      <m:oMathParaPr>
                        <m:jc m:val="centerGroup"/>
                      </m:oMathParaPr>
                      <m:oMath xmlns:m="http://schemas.openxmlformats.org/officeDocument/2006/math">
                        <m:sSub>
                          <m:sSubPr>
                            <m:ctrlPr>
                              <a:rPr lang="zh-CN" altLang="zh-CN" sz="18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𝑂</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𝑟𝑒𝑔</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𝑅𝑒𝑔𝑁𝑒𝑡</m:t>
                        </m:r>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𝐶</m:t>
                            </m:r>
                          </m:e>
                          <m:sub>
                            <m:r>
                              <a:rPr lang="en-US" altLang="zh-CN" sz="1800" i="1">
                                <a:effectLst/>
                                <a:latin typeface="Cambria Math" panose="02040503050406030204" pitchFamily="18" charset="0"/>
                                <a:ea typeface="宋体" panose="02010600030101010101" pitchFamily="2" charset="-122"/>
                              </a:rPr>
                              <m:t>𝑝</m:t>
                            </m:r>
                          </m:sub>
                        </m:sSub>
                        <m:d>
                          <m:dPr>
                            <m:ctrlPr>
                              <a:rPr lang="zh-CN" altLang="zh-CN" sz="1800"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rPr>
                              <m:t>𝑖</m:t>
                            </m:r>
                          </m:e>
                        </m:d>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𝑊</m:t>
                            </m:r>
                          </m:e>
                          <m:sub>
                            <m:r>
                              <a:rPr lang="en-US" altLang="zh-CN" sz="1800" i="1">
                                <a:effectLst/>
                                <a:latin typeface="Cambria Math" panose="02040503050406030204" pitchFamily="18" charset="0"/>
                                <a:ea typeface="宋体" panose="02010600030101010101" pitchFamily="2" charset="-122"/>
                              </a:rPr>
                              <m:t>𝑟𝑒𝑔</m:t>
                            </m:r>
                          </m:sub>
                        </m:sSub>
                        <m:r>
                          <a:rPr lang="en-US" altLang="zh-CN" sz="1800" i="1">
                            <a:effectLst/>
                            <a:latin typeface="Cambria Math" panose="02040503050406030204" pitchFamily="18" charset="0"/>
                            <a:ea typeface="宋体" panose="02010600030101010101" pitchFamily="2" charset="-122"/>
                          </a:rPr>
                          <m:t>)</m:t>
                        </m:r>
                      </m:oMath>
                    </m:oMathPara>
                  </a14:m>
                  <a:endParaRPr lang="zh-CN" altLang="zh-CN" sz="1800" dirty="0">
                    <a:effectLst/>
                    <a:latin typeface="Times New Roman" panose="02020603050405020304" pitchFamily="18" charset="0"/>
                    <a:ea typeface="宋体" panose="02010600030101010101" pitchFamily="2" charset="-122"/>
                  </a:endParaRPr>
                </a:p>
                <a:p>
                  <a:pPr indent="304800" algn="just">
                    <a:lnSpc>
                      <a:spcPct val="125000"/>
                    </a:lnSpc>
                  </a:pPr>
                  <a14:m>
                    <m:oMathPara xmlns:m="http://schemas.openxmlformats.org/officeDocument/2006/math">
                      <m:oMathParaPr>
                        <m:jc m:val="centerGroup"/>
                      </m:oMathParaPr>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𝑂</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𝑟𝑒𝑔</m:t>
                            </m:r>
                          </m:sub>
                        </m:sSub>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rPr>
                              <m:t>𝒑</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,1</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rPr>
                              <m:t>𝒑</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,2</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rPr>
                              <m:t>𝒑</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,3</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rPr>
                              <m:t>𝒑</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𝑡</m:t>
                                </m:r>
                              </m:e>
                              <m:sub>
                                <m:r>
                                  <a:rPr lang="en-US" altLang="zh-CN" sz="1800" i="1">
                                    <a:effectLst/>
                                    <a:latin typeface="Cambria Math" panose="02040503050406030204" pitchFamily="18" charset="0"/>
                                    <a:ea typeface="宋体" panose="02010600030101010101" pitchFamily="2" charset="-122"/>
                                  </a:rPr>
                                  <m:t>𝑝𝑟𝑒𝑑</m:t>
                                </m:r>
                              </m:sub>
                            </m:sSub>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𝑘</m:t>
                        </m:r>
                        <m:r>
                          <a:rPr lang="en-US" altLang="zh-CN" sz="1800" i="1">
                            <a:effectLst/>
                            <a:latin typeface="Cambria Math" panose="02040503050406030204" pitchFamily="18" charset="0"/>
                            <a:ea typeface="宋体" panose="02010600030101010101" pitchFamily="2" charset="-122"/>
                          </a:rPr>
                          <m:t>∈[0,</m:t>
                        </m:r>
                        <m:r>
                          <a:rPr lang="en-US" altLang="zh-CN" sz="1800" i="1">
                            <a:effectLst/>
                            <a:latin typeface="Cambria Math" panose="02040503050406030204" pitchFamily="18" charset="0"/>
                            <a:ea typeface="宋体" panose="02010600030101010101" pitchFamily="2" charset="-122"/>
                          </a:rPr>
                          <m:t>𝐾</m:t>
                        </m:r>
                        <m:r>
                          <a:rPr lang="en-US" altLang="zh-CN" sz="1800" i="1">
                            <a:effectLst/>
                            <a:latin typeface="Cambria Math" panose="02040503050406030204" pitchFamily="18" charset="0"/>
                            <a:ea typeface="宋体" panose="02010600030101010101" pitchFamily="2" charset="-122"/>
                          </a:rPr>
                          <m:t>−1]}</m:t>
                        </m:r>
                      </m:oMath>
                    </m:oMathPara>
                  </a14:m>
                  <a:endParaRPr lang="zh-CN" altLang="zh-CN" sz="1800" dirty="0">
                    <a:effectLst/>
                    <a:latin typeface="Times New Roman" panose="02020603050405020304" pitchFamily="18" charset="0"/>
                    <a:ea typeface="宋体" panose="02010600030101010101" pitchFamily="2" charset="-122"/>
                  </a:endParaRPr>
                </a:p>
                <a:p>
                  <a:pPr indent="304800" algn="just">
                    <a:lnSpc>
                      <a:spcPct val="125000"/>
                    </a:lnSpc>
                  </a:pPr>
                  <a14:m>
                    <m:oMathPara xmlns:m="http://schemas.openxmlformats.org/officeDocument/2006/math">
                      <m:oMathParaPr>
                        <m:jc m:val="centerGroup"/>
                      </m:oMathParaPr>
                      <m:oMath xmlns:m="http://schemas.openxmlformats.org/officeDocument/2006/math">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rPr>
                              <m:t>𝒑</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𝑡</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d>
                              <m:dPr>
                                <m:ctrlPr>
                                  <a:rPr lang="zh-CN" altLang="zh-CN" sz="1800" i="1">
                                    <a:effectLst/>
                                    <a:latin typeface="Cambria Math" panose="02040503050406030204" pitchFamily="18" charset="0"/>
                                    <a:ea typeface="Cambria Math" panose="02040503050406030204" pitchFamily="18" charset="0"/>
                                  </a:rPr>
                                </m:ctrlPr>
                              </m:dPr>
                              <m:e>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𝜇</m:t>
                                    </m:r>
                                  </m:e>
                                  <m:sub>
                                    <m:r>
                                      <a:rPr lang="en-US" altLang="zh-CN" sz="1800" i="1">
                                        <a:effectLst/>
                                        <a:latin typeface="Cambria Math" panose="02040503050406030204" pitchFamily="18" charset="0"/>
                                        <a:ea typeface="宋体" panose="02010600030101010101" pitchFamily="2" charset="-122"/>
                                      </a:rPr>
                                      <m:t>𝑥</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𝜇</m:t>
                                    </m:r>
                                  </m:e>
                                  <m:sub>
                                    <m:r>
                                      <a:rPr lang="en-US" altLang="zh-CN" sz="1800" i="1">
                                        <a:effectLst/>
                                        <a:latin typeface="Cambria Math" panose="02040503050406030204" pitchFamily="18" charset="0"/>
                                        <a:ea typeface="宋体" panose="02010600030101010101" pitchFamily="2" charset="-122"/>
                                      </a:rPr>
                                      <m:t>𝑦</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𝜎</m:t>
                                    </m:r>
                                  </m:e>
                                  <m:sub>
                                    <m:r>
                                      <a:rPr lang="en-US" altLang="zh-CN" sz="1800" i="1">
                                        <a:effectLst/>
                                        <a:latin typeface="Cambria Math" panose="02040503050406030204" pitchFamily="18" charset="0"/>
                                        <a:ea typeface="宋体" panose="02010600030101010101" pitchFamily="2" charset="-122"/>
                                      </a:rPr>
                                      <m:t>𝑥</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𝜎</m:t>
                                    </m:r>
                                  </m:e>
                                  <m:sub>
                                    <m:r>
                                      <a:rPr lang="en-US" altLang="zh-CN" sz="1800" i="1">
                                        <a:effectLst/>
                                        <a:latin typeface="Cambria Math" panose="02040503050406030204" pitchFamily="18" charset="0"/>
                                        <a:ea typeface="宋体" panose="02010600030101010101" pitchFamily="2" charset="-122"/>
                                      </a:rPr>
                                      <m:t>𝑦</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p>
                                  <m:sSupPr>
                                    <m:ctrlPr>
                                      <a:rPr lang="zh-CN" altLang="zh-CN" sz="1800"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rPr>
                                      <m:t>𝜌</m:t>
                                    </m:r>
                                  </m:e>
                                  <m:sup>
                                    <m:r>
                                      <a:rPr lang="en-US" altLang="zh-CN" sz="1800" i="1">
                                        <a:effectLst/>
                                        <a:latin typeface="Cambria Math" panose="02040503050406030204" pitchFamily="18" charset="0"/>
                                        <a:ea typeface="宋体" panose="02010600030101010101" pitchFamily="2" charset="-122"/>
                                      </a:rPr>
                                      <m:t>𝑘</m:t>
                                    </m:r>
                                  </m:sup>
                                </m:sSup>
                              </m:e>
                            </m:d>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𝑡</m:t>
                            </m:r>
                          </m:sub>
                        </m:sSub>
                      </m:oMath>
                    </m:oMathPara>
                  </a14:m>
                  <a:endParaRPr lang="zh-CN" altLang="zh-CN" sz="1800" dirty="0">
                    <a:effectLst/>
                    <a:latin typeface="Times New Roman" panose="02020603050405020304" pitchFamily="18" charset="0"/>
                    <a:ea typeface="宋体" panose="02010600030101010101" pitchFamily="2" charset="-122"/>
                  </a:endParaRPr>
                </a:p>
              </p:txBody>
            </p:sp>
          </mc:Choice>
          <mc:Fallback xmlns="">
            <p:sp>
              <p:nvSpPr>
                <p:cNvPr id="22" name="文本框 21">
                  <a:extLst>
                    <a:ext uri="{FF2B5EF4-FFF2-40B4-BE49-F238E27FC236}">
                      <a16:creationId xmlns:a16="http://schemas.microsoft.com/office/drawing/2014/main" id="{9A2C28BF-3AD8-4667-85A0-9DAAA01B07D6}"/>
                    </a:ext>
                  </a:extLst>
                </p:cNvPr>
                <p:cNvSpPr txBox="1">
                  <a:spLocks noRot="1" noChangeAspect="1" noMove="1" noResize="1" noEditPoints="1" noAdjustHandles="1" noChangeArrowheads="1" noChangeShapeType="1" noTextEdit="1"/>
                </p:cNvSpPr>
                <p:nvPr/>
              </p:nvSpPr>
              <p:spPr>
                <a:xfrm>
                  <a:off x="2841639" y="3001644"/>
                  <a:ext cx="5835229" cy="137633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372FBF38-DDF5-4617-B0C9-EB028C666396}"/>
                    </a:ext>
                  </a:extLst>
                </p:cNvPr>
                <p:cNvSpPr txBox="1"/>
                <p:nvPr/>
              </p:nvSpPr>
              <p:spPr>
                <a:xfrm>
                  <a:off x="2462645" y="4341822"/>
                  <a:ext cx="6593220" cy="1221425"/>
                </a:xfrm>
                <a:prstGeom prst="rect">
                  <a:avLst/>
                </a:prstGeom>
                <a:solidFill>
                  <a:schemeClr val="bg1"/>
                </a:solidFill>
              </p:spPr>
              <p:txBody>
                <a:bodyPr wrap="square">
                  <a:spAutoFit/>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rPr>
                    <a:t>对于分类分支，将回归分支的</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d>
                            <m:dPr>
                              <m:ctrlPr>
                                <a:rPr lang="zh-CN" altLang="zh-CN" sz="1800" i="1">
                                  <a:effectLst/>
                                  <a:latin typeface="Cambria Math" panose="02040503050406030204" pitchFamily="18" charset="0"/>
                                  <a:ea typeface="Cambria Math" panose="02040503050406030204" pitchFamily="18" charset="0"/>
                                </a:rPr>
                              </m:ctrlPr>
                            </m:dPr>
                            <m:e>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𝜇</m:t>
                                  </m:r>
                                </m:e>
                                <m:sub>
                                  <m:r>
                                    <a:rPr lang="en-US" altLang="zh-CN" sz="1800" i="1">
                                      <a:effectLst/>
                                      <a:latin typeface="Cambria Math" panose="02040503050406030204" pitchFamily="18" charset="0"/>
                                      <a:ea typeface="宋体" panose="02010600030101010101" pitchFamily="2" charset="-122"/>
                                    </a:rPr>
                                    <m:t>𝑥</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𝜇</m:t>
                                  </m:r>
                                </m:e>
                                <m:sub>
                                  <m:r>
                                    <a:rPr lang="en-US" altLang="zh-CN" sz="1800" i="1">
                                      <a:effectLst/>
                                      <a:latin typeface="Cambria Math" panose="02040503050406030204" pitchFamily="18" charset="0"/>
                                      <a:ea typeface="宋体" panose="02010600030101010101" pitchFamily="2" charset="-122"/>
                                    </a:rPr>
                                    <m:t>𝑦</m:t>
                                  </m:r>
                                </m:sub>
                                <m:sup>
                                  <m:r>
                                    <a:rPr lang="en-US" altLang="zh-CN" sz="1800" i="1">
                                      <a:effectLst/>
                                      <a:latin typeface="Cambria Math" panose="02040503050406030204" pitchFamily="18" charset="0"/>
                                      <a:ea typeface="宋体" panose="02010600030101010101" pitchFamily="2" charset="-122"/>
                                    </a:rPr>
                                    <m:t>𝑘</m:t>
                                  </m:r>
                                </m:sup>
                              </m:sSubSup>
                            </m:e>
                          </m:d>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𝑡</m:t>
                          </m:r>
                        </m:sub>
                      </m:sSub>
                    </m:oMath>
                  </a14:m>
                  <a:r>
                    <a:rPr lang="zh-CN" altLang="zh-CN" sz="1800" dirty="0">
                      <a:effectLst/>
                      <a:latin typeface="Times New Roman" panose="02020603050405020304" pitchFamily="18" charset="0"/>
                      <a:ea typeface="宋体" panose="02010600030101010101" pitchFamily="2" charset="-122"/>
                    </a:rPr>
                    <a:t>的均值以及交互注意力模块的输出作为分类分支的输入，经过</a:t>
                  </a:r>
                  <a:r>
                    <a:rPr lang="en-US" altLang="zh-CN" sz="1800" dirty="0">
                      <a:effectLst/>
                      <a:latin typeface="Times New Roman" panose="02020603050405020304" pitchFamily="18" charset="0"/>
                      <a:ea typeface="宋体" panose="02010600030101010101" pitchFamily="2" charset="-122"/>
                    </a:rPr>
                    <a:t>MLP</a:t>
                  </a:r>
                  <a:r>
                    <a:rPr lang="zh-CN" altLang="zh-CN" sz="1800" dirty="0">
                      <a:effectLst/>
                      <a:latin typeface="Times New Roman" panose="02020603050405020304" pitchFamily="18" charset="0"/>
                      <a:ea typeface="宋体" panose="02010600030101010101" pitchFamily="2" charset="-122"/>
                    </a:rPr>
                    <a:t>和残差块，</a:t>
                  </a:r>
                  <a:r>
                    <a:rPr lang="en-US" altLang="zh-CN" sz="1800" dirty="0" err="1">
                      <a:effectLst/>
                      <a:latin typeface="Times New Roman" panose="02020603050405020304" pitchFamily="18" charset="0"/>
                      <a:ea typeface="宋体" panose="02010600030101010101" pitchFamily="2" charset="-122"/>
                    </a:rPr>
                    <a:t>Softmax</a:t>
                  </a:r>
                  <a:r>
                    <a:rPr lang="zh-CN" altLang="zh-CN" sz="1800" dirty="0">
                      <a:effectLst/>
                      <a:latin typeface="Times New Roman" panose="02020603050405020304" pitchFamily="18" charset="0"/>
                      <a:ea typeface="宋体" panose="02010600030101010101" pitchFamily="2" charset="-122"/>
                    </a:rPr>
                    <a:t>激活函数，输出每一个分支的置信度。</a:t>
                  </a:r>
                </a:p>
              </p:txBody>
            </p:sp>
          </mc:Choice>
          <mc:Fallback xmlns="">
            <p:sp>
              <p:nvSpPr>
                <p:cNvPr id="23" name="文本框 22">
                  <a:extLst>
                    <a:ext uri="{FF2B5EF4-FFF2-40B4-BE49-F238E27FC236}">
                      <a16:creationId xmlns:a16="http://schemas.microsoft.com/office/drawing/2014/main" id="{372FBF38-DDF5-4617-B0C9-EB028C666396}"/>
                    </a:ext>
                  </a:extLst>
                </p:cNvPr>
                <p:cNvSpPr txBox="1">
                  <a:spLocks noRot="1" noChangeAspect="1" noMove="1" noResize="1" noEditPoints="1" noAdjustHandles="1" noChangeArrowheads="1" noChangeShapeType="1" noTextEdit="1"/>
                </p:cNvSpPr>
                <p:nvPr/>
              </p:nvSpPr>
              <p:spPr>
                <a:xfrm>
                  <a:off x="2462645" y="4341822"/>
                  <a:ext cx="6593220" cy="1221425"/>
                </a:xfrm>
                <a:prstGeom prst="rect">
                  <a:avLst/>
                </a:prstGeom>
                <a:blipFill>
                  <a:blip r:embed="rId7"/>
                  <a:stretch>
                    <a:fillRect l="-833" r="-833" b="-7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FD66B292-4F19-48F4-85C1-3B0FC349CD20}"/>
                    </a:ext>
                  </a:extLst>
                </p:cNvPr>
                <p:cNvSpPr txBox="1"/>
                <p:nvPr/>
              </p:nvSpPr>
              <p:spPr>
                <a:xfrm>
                  <a:off x="3513282" y="5576684"/>
                  <a:ext cx="4491942" cy="955005"/>
                </a:xfrm>
                <a:prstGeom prst="rect">
                  <a:avLst/>
                </a:prstGeom>
                <a:noFill/>
              </p:spPr>
              <p:txBody>
                <a:bodyPr wrap="square">
                  <a:spAutoFit/>
                </a:bodyPr>
                <a:lstStyle/>
                <a:p>
                  <a:pPr indent="304800" algn="just">
                    <a:lnSpc>
                      <a:spcPct val="125000"/>
                    </a:lnSpc>
                  </a:pPr>
                  <a14:m>
                    <m:oMathPara xmlns:m="http://schemas.openxmlformats.org/officeDocument/2006/math">
                      <m:oMathParaPr>
                        <m:jc m:val="centerGroup"/>
                      </m:oMathParaPr>
                      <m:oMath xmlns:m="http://schemas.openxmlformats.org/officeDocument/2006/math">
                        <m:sSub>
                          <m:sSubPr>
                            <m:ctrlPr>
                              <a:rPr lang="zh-CN" altLang="zh-CN" sz="18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𝑂</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𝑐𝑙𝑠</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𝐶𝑙𝑠𝑁𝑒𝑡</m:t>
                        </m:r>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𝐶</m:t>
                                </m:r>
                              </m:e>
                              <m:sub>
                                <m:r>
                                  <a:rPr lang="en-US" altLang="zh-CN" sz="1800" i="1">
                                    <a:effectLst/>
                                    <a:latin typeface="Cambria Math" panose="02040503050406030204" pitchFamily="18" charset="0"/>
                                    <a:ea typeface="宋体" panose="02010600030101010101" pitchFamily="2" charset="-122"/>
                                  </a:rPr>
                                  <m:t>𝑝</m:t>
                                </m:r>
                              </m:sub>
                            </m:sSub>
                            <m:d>
                              <m:dPr>
                                <m:ctrlPr>
                                  <a:rPr lang="zh-CN" altLang="zh-CN" sz="1800"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rPr>
                                  <m:t>𝑖</m:t>
                                </m:r>
                              </m:e>
                            </m:d>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d>
                                  <m:dPr>
                                    <m:ctrlPr>
                                      <a:rPr lang="zh-CN" altLang="zh-CN" sz="1800" i="1">
                                        <a:effectLst/>
                                        <a:latin typeface="Cambria Math" panose="02040503050406030204" pitchFamily="18" charset="0"/>
                                        <a:ea typeface="Cambria Math" panose="02040503050406030204" pitchFamily="18" charset="0"/>
                                      </a:rPr>
                                    </m:ctrlPr>
                                  </m:dPr>
                                  <m:e>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𝜇</m:t>
                                        </m:r>
                                      </m:e>
                                      <m:sub>
                                        <m:r>
                                          <a:rPr lang="en-US" altLang="zh-CN" sz="1800" i="1">
                                            <a:effectLst/>
                                            <a:latin typeface="Cambria Math" panose="02040503050406030204" pitchFamily="18" charset="0"/>
                                            <a:ea typeface="宋体" panose="02010600030101010101" pitchFamily="2" charset="-122"/>
                                          </a:rPr>
                                          <m:t>𝑥</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𝜇</m:t>
                                        </m:r>
                                      </m:e>
                                      <m:sub>
                                        <m:r>
                                          <a:rPr lang="en-US" altLang="zh-CN" sz="1800" i="1">
                                            <a:effectLst/>
                                            <a:latin typeface="Cambria Math" panose="02040503050406030204" pitchFamily="18" charset="0"/>
                                            <a:ea typeface="宋体" panose="02010600030101010101" pitchFamily="2" charset="-122"/>
                                          </a:rPr>
                                          <m:t>𝑦</m:t>
                                        </m:r>
                                      </m:sub>
                                      <m:sup>
                                        <m:r>
                                          <a:rPr lang="en-US" altLang="zh-CN" sz="1800" i="1">
                                            <a:effectLst/>
                                            <a:latin typeface="Cambria Math" panose="02040503050406030204" pitchFamily="18" charset="0"/>
                                            <a:ea typeface="宋体" panose="02010600030101010101" pitchFamily="2" charset="-122"/>
                                          </a:rPr>
                                          <m:t>𝑘</m:t>
                                        </m:r>
                                      </m:sup>
                                    </m:sSubSup>
                                  </m:e>
                                </m:d>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𝑡</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𝑊</m:t>
                            </m:r>
                          </m:e>
                          <m:sub>
                            <m:r>
                              <a:rPr lang="en-US" altLang="zh-CN" sz="1800" i="1">
                                <a:effectLst/>
                                <a:latin typeface="Cambria Math" panose="02040503050406030204" pitchFamily="18" charset="0"/>
                                <a:ea typeface="宋体" panose="02010600030101010101" pitchFamily="2" charset="-122"/>
                              </a:rPr>
                              <m:t>𝑐𝑙𝑠</m:t>
                            </m:r>
                          </m:sub>
                        </m:sSub>
                        <m:r>
                          <a:rPr lang="en-US" altLang="zh-CN" sz="1800" i="1">
                            <a:effectLst/>
                            <a:latin typeface="Cambria Math" panose="02040503050406030204" pitchFamily="18" charset="0"/>
                            <a:ea typeface="宋体" panose="02010600030101010101" pitchFamily="2" charset="-122"/>
                          </a:rPr>
                          <m:t>)</m:t>
                        </m:r>
                      </m:oMath>
                    </m:oMathPara>
                  </a14:m>
                  <a:endParaRPr lang="zh-CN" altLang="zh-CN" sz="1800" dirty="0">
                    <a:effectLst/>
                    <a:latin typeface="Times New Roman" panose="02020603050405020304" pitchFamily="18" charset="0"/>
                    <a:ea typeface="宋体" panose="02010600030101010101" pitchFamily="2" charset="-122"/>
                  </a:endParaRPr>
                </a:p>
                <a:p>
                  <a:pPr indent="304800" algn="just">
                    <a:lnSpc>
                      <a:spcPct val="125000"/>
                    </a:lnSpc>
                  </a:pPr>
                  <a14:m>
                    <m:oMathPara xmlns:m="http://schemas.openxmlformats.org/officeDocument/2006/math">
                      <m:oMathParaPr>
                        <m:jc m:val="centerGroup"/>
                      </m:oMathParaPr>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𝑂</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𝑐𝑙𝑠</m:t>
                            </m:r>
                          </m:sub>
                        </m:sSub>
                        <m:r>
                          <a:rPr lang="en-US" altLang="zh-CN" sz="1800" i="1">
                            <a:effectLst/>
                            <a:latin typeface="Cambria Math" panose="02040503050406030204" pitchFamily="18" charset="0"/>
                            <a:ea typeface="宋体" panose="02010600030101010101" pitchFamily="2" charset="-122"/>
                          </a:rPr>
                          <m:t>=</m:t>
                        </m:r>
                        <m:d>
                          <m:dPr>
                            <m:ctrlPr>
                              <a:rPr lang="zh-CN" altLang="zh-CN" sz="1800" i="1">
                                <a:effectLst/>
                                <a:latin typeface="Cambria Math" panose="02040503050406030204" pitchFamily="18" charset="0"/>
                                <a:ea typeface="Cambria Math" panose="02040503050406030204" pitchFamily="18" charset="0"/>
                              </a:rPr>
                            </m:ctrlPr>
                          </m:dPr>
                          <m:e>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,0</m:t>
                                </m:r>
                              </m:sub>
                            </m:sSub>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,1</m:t>
                                </m:r>
                              </m:sub>
                            </m:sSub>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𝐾</m:t>
                                </m:r>
                                <m:r>
                                  <a:rPr lang="en-US" altLang="zh-CN" sz="1800" i="1">
                                    <a:effectLst/>
                                    <a:latin typeface="Cambria Math" panose="02040503050406030204" pitchFamily="18" charset="0"/>
                                    <a:ea typeface="宋体" panose="02010600030101010101" pitchFamily="2" charset="-122"/>
                                  </a:rPr>
                                  <m:t>−1</m:t>
                                </m:r>
                              </m:sub>
                            </m:sSub>
                          </m:e>
                        </m:d>
                      </m:oMath>
                    </m:oMathPara>
                  </a14:m>
                  <a:endParaRPr lang="zh-CN" altLang="zh-CN" sz="1800" dirty="0">
                    <a:effectLst/>
                    <a:latin typeface="Times New Roman" panose="02020603050405020304" pitchFamily="18" charset="0"/>
                    <a:ea typeface="宋体" panose="02010600030101010101" pitchFamily="2" charset="-122"/>
                  </a:endParaRPr>
                </a:p>
              </p:txBody>
            </p:sp>
          </mc:Choice>
          <mc:Fallback xmlns="">
            <p:sp>
              <p:nvSpPr>
                <p:cNvPr id="25" name="文本框 24">
                  <a:extLst>
                    <a:ext uri="{FF2B5EF4-FFF2-40B4-BE49-F238E27FC236}">
                      <a16:creationId xmlns:a16="http://schemas.microsoft.com/office/drawing/2014/main" id="{FD66B292-4F19-48F4-85C1-3B0FC349CD20}"/>
                    </a:ext>
                  </a:extLst>
                </p:cNvPr>
                <p:cNvSpPr txBox="1">
                  <a:spLocks noRot="1" noChangeAspect="1" noMove="1" noResize="1" noEditPoints="1" noAdjustHandles="1" noChangeArrowheads="1" noChangeShapeType="1" noTextEdit="1"/>
                </p:cNvSpPr>
                <p:nvPr/>
              </p:nvSpPr>
              <p:spPr>
                <a:xfrm>
                  <a:off x="3513282" y="5576684"/>
                  <a:ext cx="4491942" cy="955005"/>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841430297"/>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5788764"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机动车、非机动车与行人模型损失函数设计</a:t>
            </a:r>
          </a:p>
        </p:txBody>
      </p:sp>
      <p:grpSp>
        <p:nvGrpSpPr>
          <p:cNvPr id="34" name="组合 33"/>
          <p:cNvGrpSpPr/>
          <p:nvPr/>
        </p:nvGrpSpPr>
        <p:grpSpPr>
          <a:xfrm>
            <a:off x="386195" y="131117"/>
            <a:ext cx="563775" cy="563774"/>
            <a:chOff x="5147024" y="2437566"/>
            <a:chExt cx="1713834" cy="1713832"/>
          </a:xfrm>
        </p:grpSpPr>
        <p:sp>
          <p:nvSpPr>
            <p:cNvPr id="35" name="椭圆 34"/>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6" name="椭圆 35"/>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39" name="组合 38"/>
            <p:cNvGrpSpPr/>
            <p:nvPr/>
          </p:nvGrpSpPr>
          <p:grpSpPr>
            <a:xfrm>
              <a:off x="5580419" y="2873421"/>
              <a:ext cx="847045" cy="842122"/>
              <a:chOff x="5549900" y="2886075"/>
              <a:chExt cx="1092200" cy="1085850"/>
            </a:xfrm>
            <a:solidFill>
              <a:schemeClr val="bg1"/>
            </a:solidFill>
          </p:grpSpPr>
          <p:sp>
            <p:nvSpPr>
              <p:cNvPr id="41"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1" name="Text Box 9"/>
          <p:cNvSpPr txBox="1">
            <a:spLocks noChangeArrowheads="1"/>
          </p:cNvSpPr>
          <p:nvPr/>
        </p:nvSpPr>
        <p:spPr bwMode="auto">
          <a:xfrm>
            <a:off x="4219575" y="625475"/>
            <a:ext cx="8493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bodyPr>
          <a:lstStyle/>
          <a:p>
            <a:endParaRPr lang="zh-CN" altLang="en-US"/>
          </a:p>
        </p:txBody>
      </p:sp>
      <p:sp>
        <p:nvSpPr>
          <p:cNvPr id="13"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11"/>
          <p:cNvSpPr>
            <a:spLocks noChangeArrowheads="1"/>
          </p:cNvSpPr>
          <p:nvPr/>
        </p:nvSpPr>
        <p:spPr bwMode="auto">
          <a:xfrm>
            <a:off x="0" y="714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556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9" name="Rectangle 15"/>
          <p:cNvSpPr>
            <a:spLocks noChangeArrowheads="1"/>
          </p:cNvSpPr>
          <p:nvPr/>
        </p:nvSpPr>
        <p:spPr bwMode="auto">
          <a:xfrm>
            <a:off x="0" y="1485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16"/>
          <p:cNvSpPr>
            <a:spLocks noChangeArrowheads="1"/>
          </p:cNvSpPr>
          <p:nvPr/>
        </p:nvSpPr>
        <p:spPr bwMode="auto">
          <a:xfrm>
            <a:off x="0" y="3257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文本框 1">
            <a:extLst>
              <a:ext uri="{FF2B5EF4-FFF2-40B4-BE49-F238E27FC236}">
                <a16:creationId xmlns:a16="http://schemas.microsoft.com/office/drawing/2014/main" id="{3D52824C-6202-4080-B6CF-E7943DCC20EE}"/>
              </a:ext>
            </a:extLst>
          </p:cNvPr>
          <p:cNvSpPr txBox="1"/>
          <p:nvPr/>
        </p:nvSpPr>
        <p:spPr>
          <a:xfrm>
            <a:off x="418308" y="924890"/>
            <a:ext cx="9871160"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dirty="0"/>
              <a:t>机动车与非机动车模型损失函数设计</a:t>
            </a:r>
          </a:p>
        </p:txBody>
      </p:sp>
      <p:sp>
        <p:nvSpPr>
          <p:cNvPr id="24" name="文本框 23">
            <a:extLst>
              <a:ext uri="{FF2B5EF4-FFF2-40B4-BE49-F238E27FC236}">
                <a16:creationId xmlns:a16="http://schemas.microsoft.com/office/drawing/2014/main" id="{D9ECF154-C7FE-491C-B58E-B99BCFDB4B37}"/>
              </a:ext>
            </a:extLst>
          </p:cNvPr>
          <p:cNvSpPr txBox="1"/>
          <p:nvPr/>
        </p:nvSpPr>
        <p:spPr>
          <a:xfrm>
            <a:off x="756373" y="1345869"/>
            <a:ext cx="6846982" cy="646331"/>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机动车与非机动车模型使用的损失函数通过负对数似然函数构造</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EA4F6AE0-FC30-4A73-A341-11A05C8A96A2}"/>
                  </a:ext>
                </a:extLst>
              </p:cNvPr>
              <p:cNvSpPr txBox="1"/>
              <p:nvPr/>
            </p:nvSpPr>
            <p:spPr>
              <a:xfrm>
                <a:off x="806593" y="1743772"/>
                <a:ext cx="7974690" cy="24885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𝐿</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𝑌</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𝑌</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𝑋</m:t>
                              </m:r>
                            </m:e>
                          </m:d>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func>
                        <m:funcPr>
                          <m:ctrlPr>
                            <a:rPr lang="zh-CN" altLang="zh-CN" i="1">
                              <a:effectLst/>
                              <a:latin typeface="Cambria Math" panose="02040503050406030204" pitchFamily="18" charset="0"/>
                              <a:ea typeface="Cambria Math" panose="02040503050406030204" pitchFamily="18" charset="0"/>
                            </a:rPr>
                          </m:ctrlPr>
                        </m:funcPr>
                        <m:fName>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log</m:t>
                          </m:r>
                        </m:fName>
                        <m:e>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𝑌</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𝑋</m:t>
                                  </m:r>
                                </m:e>
                              </m:d>
                            </m:e>
                          </m:d>
                        </m:e>
                      </m:func>
                    </m:oMath>
                  </m:oMathPara>
                </a14:m>
                <a:endParaRPr lang="en-US" altLang="zh-CN"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𝑝</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𝑠</m:t>
                          </m:r>
                        </m:e>
                        <m:e>
                          <m:r>
                            <a:rPr lang="zh-CN" altLang="en-US" i="1">
                              <a:latin typeface="Cambria Math" panose="02040503050406030204" pitchFamily="18" charset="0"/>
                            </a:rPr>
                            <m:t>𝑥</m:t>
                          </m:r>
                        </m:e>
                      </m:d>
                      <m:r>
                        <a:rPr lang="zh-CN" altLang="en-US" i="0">
                          <a:latin typeface="Cambria Math" panose="02040503050406030204" pitchFamily="18" charset="0"/>
                        </a:rPr>
                        <m:t>=</m:t>
                      </m:r>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𝑘</m:t>
                          </m:r>
                          <m:r>
                            <a:rPr lang="zh-CN" altLang="en-US" i="0">
                              <a:latin typeface="Cambria Math" panose="02040503050406030204" pitchFamily="18" charset="0"/>
                            </a:rPr>
                            <m:t>=1</m:t>
                          </m:r>
                        </m:sub>
                        <m:sup>
                          <m:r>
                            <a:rPr lang="zh-CN" altLang="en-US" i="1">
                              <a:latin typeface="Cambria Math" panose="02040503050406030204" pitchFamily="18" charset="0"/>
                            </a:rPr>
                            <m:t>𝐾</m:t>
                          </m:r>
                        </m:sup>
                        <m:e>
                          <m:r>
                            <a:rPr lang="zh-CN" altLang="en-US" i="1">
                              <a:latin typeface="Cambria Math" panose="02040503050406030204" pitchFamily="18" charset="0"/>
                            </a:rPr>
                            <m:t>𝜋</m:t>
                          </m:r>
                          <m:d>
                            <m:dPr>
                              <m:ctrlPr>
                                <a:rPr lang="zh-CN" altLang="en-US" i="1">
                                  <a:solidFill>
                                    <a:srgbClr val="836967"/>
                                  </a:solidFill>
                                  <a:latin typeface="Cambria Math" panose="02040503050406030204" pitchFamily="18" charset="0"/>
                                </a:rPr>
                              </m:ctrlPr>
                            </m:dPr>
                            <m:e>
                              <m:sSup>
                                <m:sSupPr>
                                  <m:ctrlPr>
                                    <a:rPr lang="zh-CN" altLang="en-US" i="1">
                                      <a:solidFill>
                                        <a:srgbClr val="836967"/>
                                      </a:solidFill>
                                      <a:latin typeface="Cambria Math" panose="02040503050406030204" pitchFamily="18" charset="0"/>
                                    </a:rPr>
                                  </m:ctrlPr>
                                </m:sSupPr>
                                <m:e>
                                  <m:r>
                                    <a:rPr lang="zh-CN" altLang="en-US" b="1" i="1">
                                      <a:latin typeface="Cambria Math" panose="02040503050406030204" pitchFamily="18" charset="0"/>
                                    </a:rPr>
                                    <m:t>𝒂</m:t>
                                  </m:r>
                                </m:e>
                                <m:sup>
                                  <m:r>
                                    <a:rPr lang="zh-CN" altLang="en-US" b="0" i="1">
                                      <a:latin typeface="Cambria Math" panose="02040503050406030204" pitchFamily="18" charset="0"/>
                                    </a:rPr>
                                    <m:t>𝑘</m:t>
                                  </m:r>
                                </m:sup>
                              </m:sSup>
                            </m:e>
                            <m:e>
                              <m:r>
                                <a:rPr lang="zh-CN" altLang="en-US" b="0" i="1">
                                  <a:latin typeface="Cambria Math" panose="02040503050406030204" pitchFamily="18" charset="0"/>
                                </a:rPr>
                                <m:t>𝑥</m:t>
                              </m:r>
                            </m:e>
                          </m:d>
                          <m:nary>
                            <m:naryPr>
                              <m:chr m:val="∏"/>
                              <m:limLoc m:val="subSup"/>
                              <m:ctrlPr>
                                <a:rPr lang="zh-CN" altLang="en-US" b="0" i="1">
                                  <a:latin typeface="Cambria Math" panose="02040503050406030204" pitchFamily="18" charset="0"/>
                                </a:rPr>
                              </m:ctrlPr>
                            </m:naryPr>
                            <m:sub>
                              <m:r>
                                <a:rPr lang="zh-CN" altLang="en-US" b="0" i="1">
                                  <a:latin typeface="Cambria Math" panose="02040503050406030204" pitchFamily="18" charset="0"/>
                                </a:rPr>
                                <m:t>𝑡</m:t>
                              </m:r>
                              <m:r>
                                <a:rPr lang="zh-CN" altLang="en-US" b="0" i="0">
                                  <a:latin typeface="Cambria Math" panose="02040503050406030204" pitchFamily="18" charset="0"/>
                                </a:rPr>
                                <m:t>=1</m:t>
                              </m:r>
                            </m:sub>
                            <m:sup>
                              <m:r>
                                <a:rPr lang="zh-CN" altLang="en-US" b="0" i="1">
                                  <a:latin typeface="Cambria Math" panose="02040503050406030204" pitchFamily="18" charset="0"/>
                                </a:rPr>
                                <m:t>𝑇</m:t>
                              </m:r>
                            </m:sup>
                            <m:e>
                              <m:r>
                                <a:rPr lang="zh-CN" altLang="en-US" b="0" i="1">
                                  <a:latin typeface="Cambria Math" panose="02040503050406030204" pitchFamily="18" charset="0"/>
                                </a:rPr>
                                <m:t>𝜑</m:t>
                              </m:r>
                              <m:d>
                                <m:dPr>
                                  <m:ctrlPr>
                                    <a:rPr lang="zh-CN" altLang="en-US" b="0" i="1">
                                      <a:solidFill>
                                        <a:srgbClr val="836967"/>
                                      </a:solidFill>
                                      <a:latin typeface="Cambria Math" panose="02040503050406030204" pitchFamily="18" charset="0"/>
                                    </a:rPr>
                                  </m:ctrlPr>
                                </m:dPr>
                                <m:e>
                                  <m:sSubSup>
                                    <m:sSubSupPr>
                                      <m:ctrlPr>
                                        <a:rPr lang="zh-CN" altLang="en-US" b="0" i="1">
                                          <a:solidFill>
                                            <a:srgbClr val="836967"/>
                                          </a:solidFill>
                                          <a:latin typeface="Cambria Math" panose="02040503050406030204" pitchFamily="18" charset="0"/>
                                        </a:rPr>
                                      </m:ctrlPr>
                                    </m:sSubSupPr>
                                    <m:e>
                                      <m:r>
                                        <a:rPr lang="zh-CN" altLang="en-US" b="0" i="1">
                                          <a:latin typeface="Cambria Math" panose="02040503050406030204" pitchFamily="18" charset="0"/>
                                        </a:rPr>
                                        <m:t>𝑠</m:t>
                                      </m:r>
                                    </m:e>
                                    <m:sub>
                                      <m:r>
                                        <a:rPr lang="zh-CN" altLang="en-US" b="0" i="1">
                                          <a:latin typeface="Cambria Math" panose="02040503050406030204" pitchFamily="18" charset="0"/>
                                        </a:rPr>
                                        <m:t>𝑡</m:t>
                                      </m:r>
                                    </m:sub>
                                    <m:sup>
                                      <m:r>
                                        <a:rPr lang="zh-CN" altLang="en-US" b="0" i="1">
                                          <a:latin typeface="Cambria Math" panose="02040503050406030204" pitchFamily="18" charset="0"/>
                                        </a:rPr>
                                        <m:t>𝑘</m:t>
                                      </m:r>
                                    </m:sup>
                                  </m:sSubSup>
                                </m:e>
                                <m:e>
                                  <m:sSup>
                                    <m:sSupPr>
                                      <m:ctrlPr>
                                        <a:rPr lang="zh-CN" altLang="en-US" b="0" i="1">
                                          <a:solidFill>
                                            <a:srgbClr val="836967"/>
                                          </a:solidFill>
                                          <a:latin typeface="Cambria Math" panose="02040503050406030204" pitchFamily="18" charset="0"/>
                                        </a:rPr>
                                      </m:ctrlPr>
                                    </m:sSupPr>
                                    <m:e>
                                      <m:r>
                                        <a:rPr lang="zh-CN" altLang="en-US" b="1" i="1">
                                          <a:latin typeface="Cambria Math" panose="02040503050406030204" pitchFamily="18" charset="0"/>
                                        </a:rPr>
                                        <m:t>𝒂</m:t>
                                      </m:r>
                                    </m:e>
                                    <m:sup>
                                      <m:r>
                                        <a:rPr lang="zh-CN" altLang="en-US" b="0" i="1">
                                          <a:latin typeface="Cambria Math" panose="02040503050406030204" pitchFamily="18" charset="0"/>
                                        </a:rPr>
                                        <m:t>𝑘</m:t>
                                      </m:r>
                                    </m:sup>
                                  </m:sSup>
                                  <m:r>
                                    <a:rPr lang="zh-CN" altLang="en-US" b="0" i="0">
                                      <a:latin typeface="Cambria Math" panose="02040503050406030204" pitchFamily="18" charset="0"/>
                                    </a:rPr>
                                    <m:t>,</m:t>
                                  </m:r>
                                  <m:r>
                                    <a:rPr lang="zh-CN" altLang="en-US" b="1" i="1">
                                      <a:latin typeface="Cambria Math" panose="02040503050406030204" pitchFamily="18" charset="0"/>
                                    </a:rPr>
                                    <m:t>𝒙</m:t>
                                  </m:r>
                                </m:e>
                              </m:d>
                            </m:e>
                          </m:nary>
                          <m:r>
                            <a:rPr lang="zh-CN" altLang="en-US" b="0" i="0">
                              <a:latin typeface="Cambria Math" panose="02040503050406030204" pitchFamily="18" charset="0"/>
                            </a:rPr>
                            <m:t> </m:t>
                          </m:r>
                        </m:e>
                      </m:nary>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𝑙𝑜𝑔𝑝</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sup>
                        <m:e>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e>
                              <m:r>
                                <a:rPr lang="en-US" altLang="zh-CN" i="1">
                                  <a:latin typeface="Cambria Math" panose="02040503050406030204" pitchFamily="18" charset="0"/>
                                  <a:cs typeface="Times New Roman" panose="02020603050405020304" pitchFamily="18" charset="0"/>
                                </a:rPr>
                                <m:t>𝕝</m:t>
                              </m:r>
                              <m:d>
                                <m:dPr>
                                  <m:ctrlPr>
                                    <a:rPr lang="zh-CN"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acc>
                                        <m:accPr>
                                          <m:chr m:val="̂"/>
                                          <m:ctrlPr>
                                            <a:rPr lang="zh-CN"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cs typeface="Times New Roman" panose="02020603050405020304" pitchFamily="18" charset="0"/>
                                            </a:rPr>
                                            <m:t>𝑘</m:t>
                                          </m:r>
                                        </m:e>
                                      </m:acc>
                                    </m:e>
                                    <m:sup>
                                      <m:r>
                                        <a:rPr lang="en-US" altLang="zh-CN" i="1">
                                          <a:latin typeface="Cambria Math" panose="02040503050406030204" pitchFamily="18" charset="0"/>
                                          <a:cs typeface="Times New Roman" panose="02020603050405020304" pitchFamily="18" charset="0"/>
                                        </a:rPr>
                                        <m:t>𝑚</m:t>
                                      </m:r>
                                    </m:sup>
                                  </m:sSup>
                                </m:e>
                              </m:d>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𝜋</m:t>
                              </m:r>
                              <m:d>
                                <m:dPr>
                                  <m:ctrlPr>
                                    <a:rPr lang="zh-CN" altLang="zh-CN" i="1">
                                      <a:latin typeface="Cambria Math" panose="02040503050406030204" pitchFamily="18" charset="0"/>
                                      <a:ea typeface="Cambria Math" panose="02040503050406030204" pitchFamily="18" charset="0"/>
                                    </a:rPr>
                                  </m:ctrlPr>
                                </m:dPr>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𝑎</m:t>
                                      </m:r>
                                    </m:e>
                                    <m:sup>
                                      <m:r>
                                        <a:rPr lang="en-US" altLang="zh-CN" i="1">
                                          <a:latin typeface="Cambria Math" panose="02040503050406030204" pitchFamily="18" charset="0"/>
                                          <a:cs typeface="Times New Roman" panose="02020603050405020304" pitchFamily="18" charset="0"/>
                                        </a:rPr>
                                        <m:t>𝑘</m:t>
                                      </m:r>
                                    </m:sup>
                                  </m:sSup>
                                </m:e>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𝑥</m:t>
                                      </m:r>
                                    </m:e>
                                    <m:sup>
                                      <m:r>
                                        <a:rPr lang="en-US" altLang="zh-CN" i="1">
                                          <a:latin typeface="Cambria Math" panose="02040503050406030204" pitchFamily="18" charset="0"/>
                                          <a:cs typeface="Times New Roman" panose="02020603050405020304" pitchFamily="18" charset="0"/>
                                        </a:rPr>
                                        <m:t>𝑚</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𝜃</m:t>
                                  </m:r>
                                </m:e>
                              </m:d>
                              <m:r>
                                <a:rPr lang="en-US" altLang="zh-CN" i="1">
                                  <a:latin typeface="Cambria Math" panose="02040503050406030204" pitchFamily="18" charset="0"/>
                                  <a:cs typeface="Times New Roman" panose="02020603050405020304" pitchFamily="18" charset="0"/>
                                </a:rPr>
                                <m:t>+</m:t>
                              </m:r>
                              <m:nary>
                                <m:naryPr>
                                  <m:chr m:val="∑"/>
                                  <m:ctrlPr>
                                    <a:rPr lang="zh-CN" altLang="zh-CN" i="1">
                                      <a:latin typeface="Cambria Math" panose="02040503050406030204" pitchFamily="18" charset="0"/>
                                      <a:ea typeface="Cambria Math" panose="02040503050406030204" pitchFamily="18" charset="0"/>
                                    </a:rPr>
                                  </m:ctrlPr>
                                </m:naryPr>
                                <m:sub>
                                  <m: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𝑇</m:t>
                                  </m:r>
                                </m:sup>
                                <m:e>
                                  <m:r>
                                    <m:rPr>
                                      <m:sty m:val="p"/>
                                    </m:rPr>
                                    <a:rPr lang="en-US" altLang="zh-CN">
                                      <a:latin typeface="Cambria Math" panose="02040503050406030204" pitchFamily="18" charset="0"/>
                                      <a:cs typeface="Times New Roman" panose="02020603050405020304" pitchFamily="18" charset="0"/>
                                    </a:rPr>
                                    <m:t>log</m:t>
                                  </m:r>
                                  <m:r>
                                    <a:rPr lang="en-US" altLang="zh-CN">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𝜑</m:t>
                                  </m:r>
                                  <m:d>
                                    <m:dPr>
                                      <m:ctrlPr>
                                        <a:rPr lang="zh-CN" altLang="zh-CN" i="1">
                                          <a:latin typeface="Cambria Math" panose="02040503050406030204" pitchFamily="18" charset="0"/>
                                          <a:ea typeface="Cambria Math" panose="02040503050406030204" pitchFamily="18" charset="0"/>
                                        </a:rPr>
                                      </m:ctrlPr>
                                    </m:dPr>
                                    <m:e>
                                      <m:sSubSup>
                                        <m:sSubSupPr>
                                          <m:ctrlPr>
                                            <a:rPr lang="zh-CN"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cs typeface="Times New Roman" panose="02020603050405020304" pitchFamily="18" charset="0"/>
                                            </a:rPr>
                                            <m:t>𝑠</m:t>
                                          </m:r>
                                        </m:e>
                                        <m:sub>
                                          <m:r>
                                            <a:rPr lang="en-US" altLang="zh-CN" i="1">
                                              <a:latin typeface="Cambria Math" panose="02040503050406030204" pitchFamily="18" charset="0"/>
                                              <a:cs typeface="Times New Roman" panose="02020603050405020304" pitchFamily="18" charset="0"/>
                                            </a:rPr>
                                            <m:t>𝑡</m:t>
                                          </m:r>
                                        </m:sub>
                                        <m:sup>
                                          <m:r>
                                            <a:rPr lang="en-US" altLang="zh-CN" i="1">
                                              <a:latin typeface="Cambria Math" panose="02040503050406030204" pitchFamily="18" charset="0"/>
                                              <a:cs typeface="Times New Roman" panose="02020603050405020304" pitchFamily="18" charset="0"/>
                                            </a:rPr>
                                            <m:t>𝑘</m:t>
                                          </m:r>
                                        </m:sup>
                                      </m:sSubSup>
                                    </m:e>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𝑎</m:t>
                                          </m:r>
                                        </m:e>
                                        <m:sup>
                                          <m:r>
                                            <a:rPr lang="en-US" altLang="zh-CN" i="1">
                                              <a:latin typeface="Cambria Math" panose="02040503050406030204" pitchFamily="18" charset="0"/>
                                              <a:cs typeface="Times New Roman" panose="02020603050405020304" pitchFamily="18" charset="0"/>
                                            </a:rPr>
                                            <m:t>𝑘</m:t>
                                          </m:r>
                                        </m:sup>
                                      </m:sSup>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𝜇</m:t>
                                          </m:r>
                                        </m:e>
                                        <m:sup>
                                          <m:r>
                                            <a:rPr lang="en-US" altLang="zh-CN" i="1">
                                              <a:latin typeface="Cambria Math" panose="02040503050406030204" pitchFamily="18" charset="0"/>
                                              <a:cs typeface="Times New Roman" panose="02020603050405020304" pitchFamily="18" charset="0"/>
                                            </a:rPr>
                                            <m:t>𝑘</m:t>
                                          </m:r>
                                        </m:sup>
                                      </m:sSup>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𝑥</m:t>
                                          </m:r>
                                        </m:e>
                                        <m:sup>
                                          <m:r>
                                            <a:rPr lang="en-US" altLang="zh-CN" i="1">
                                              <a:latin typeface="Cambria Math" panose="02040503050406030204" pitchFamily="18" charset="0"/>
                                              <a:cs typeface="Times New Roman" panose="02020603050405020304" pitchFamily="18" charset="0"/>
                                            </a:rPr>
                                            <m:t>𝑚</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𝜃</m:t>
                                      </m:r>
                                    </m:e>
                                  </m:d>
                                </m:e>
                              </m:nary>
                              <m:r>
                                <a:rPr lang="en-US" altLang="zh-CN" i="1">
                                  <a:latin typeface="Cambria Math" panose="02040503050406030204" pitchFamily="18" charset="0"/>
                                  <a:cs typeface="Times New Roman" panose="02020603050405020304" pitchFamily="18" charset="0"/>
                                </a:rPr>
                                <m:t>]</m:t>
                              </m:r>
                            </m:e>
                          </m:nary>
                        </m:e>
                      </m:nary>
                    </m:oMath>
                  </m:oMathPara>
                </a14:m>
                <a:endParaRPr lang="en-US" altLang="zh-CN" dirty="0"/>
              </a:p>
              <a:p>
                <a:pPr/>
                <a14:m>
                  <m:oMathPara xmlns:m="http://schemas.openxmlformats.org/officeDocument/2006/math">
                    <m:oMathParaPr>
                      <m:jc m:val="centerGroup"/>
                    </m:oMathParaPr>
                    <m:oMath xmlns:m="http://schemas.openxmlformats.org/officeDocument/2006/math">
                      <m:acc>
                        <m:accPr>
                          <m:chr m:val="̂"/>
                          <m:ctrlPr>
                            <a:rPr lang="zh-CN" altLang="zh-CN" i="1" smtClean="0">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e>
                      </m:acc>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𝑖𝑓𝑓</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min</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d>
                            <m:dPr>
                              <m:begChr m:val="|"/>
                              <m:endChr m:val="|"/>
                              <m:ctrlPr>
                                <a:rPr lang="zh-CN" altLang="zh-CN" i="1">
                                  <a:effectLst/>
                                  <a:latin typeface="Cambria Math" panose="02040503050406030204" pitchFamily="18" charset="0"/>
                                  <a:ea typeface="Cambria Math" panose="02040503050406030204" pitchFamily="18" charset="0"/>
                                </a:rPr>
                              </m:ctrlPr>
                            </m:dPr>
                            <m:e>
                              <m:d>
                                <m:dPr>
                                  <m:begChr m:val="|"/>
                                  <m:endChr m:val="|"/>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acc>
                                        <m:accPr>
                                          <m:chr m:val="̂"/>
                                          <m:ctrlPr>
                                            <a:rPr lang="zh-CN" altLang="zh-CN" i="1">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acc>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e>
                              </m:d>
                            </m:e>
                          </m:d>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en-US" dirty="0"/>
              </a:p>
            </p:txBody>
          </p:sp>
        </mc:Choice>
        <mc:Fallback xmlns="">
          <p:sp>
            <p:nvSpPr>
              <p:cNvPr id="25" name="文本框 24">
                <a:extLst>
                  <a:ext uri="{FF2B5EF4-FFF2-40B4-BE49-F238E27FC236}">
                    <a16:creationId xmlns:a16="http://schemas.microsoft.com/office/drawing/2014/main" id="{EA4F6AE0-FC30-4A73-A341-11A05C8A96A2}"/>
                  </a:ext>
                </a:extLst>
              </p:cNvPr>
              <p:cNvSpPr txBox="1">
                <a:spLocks noRot="1" noChangeAspect="1" noMove="1" noResize="1" noEditPoints="1" noAdjustHandles="1" noChangeArrowheads="1" noChangeShapeType="1" noTextEdit="1"/>
              </p:cNvSpPr>
              <p:nvPr/>
            </p:nvSpPr>
            <p:spPr>
              <a:xfrm>
                <a:off x="806593" y="1743772"/>
                <a:ext cx="7974690" cy="2488502"/>
              </a:xfrm>
              <a:prstGeom prst="rect">
                <a:avLst/>
              </a:prstGeom>
              <a:blipFill>
                <a:blip r:embed="rId3"/>
                <a:stretch>
                  <a:fillRect/>
                </a:stretch>
              </a:blipFill>
            </p:spPr>
            <p:txBody>
              <a:bodyPr/>
              <a:lstStyle/>
              <a:p>
                <a:r>
                  <a:rPr lang="zh-CN" altLang="en-US">
                    <a:noFill/>
                  </a:rPr>
                  <a:t> </a:t>
                </a:r>
              </a:p>
            </p:txBody>
          </p:sp>
        </mc:Fallback>
      </mc:AlternateContent>
      <p:pic>
        <p:nvPicPr>
          <p:cNvPr id="26" name="图片 25">
            <a:extLst>
              <a:ext uri="{FF2B5EF4-FFF2-40B4-BE49-F238E27FC236}">
                <a16:creationId xmlns:a16="http://schemas.microsoft.com/office/drawing/2014/main" id="{C3BFFB34-6789-C645-9FAC-CB4A743DFEEE}"/>
              </a:ext>
            </a:extLst>
          </p:cNvPr>
          <p:cNvPicPr/>
          <p:nvPr/>
        </p:nvPicPr>
        <p:blipFill>
          <a:blip r:embed="rId4"/>
          <a:stretch>
            <a:fillRect/>
          </a:stretch>
        </p:blipFill>
        <p:spPr>
          <a:xfrm>
            <a:off x="8681293" y="1401901"/>
            <a:ext cx="3360144" cy="4480636"/>
          </a:xfrm>
          <a:prstGeom prst="rect">
            <a:avLst/>
          </a:prstGeom>
        </p:spPr>
      </p:pic>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EDFA8831-27D8-4B1C-B313-EF7DCF654CCD}"/>
                  </a:ext>
                </a:extLst>
              </p:cNvPr>
              <p:cNvSpPr txBox="1"/>
              <p:nvPr/>
            </p:nvSpPr>
            <p:spPr>
              <a:xfrm>
                <a:off x="727172" y="4284392"/>
                <a:ext cx="7733782" cy="646331"/>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在机动车的</a:t>
                </a:r>
                <a:r>
                  <a:rPr lang="en-US" altLang="zh-CN" sz="1800" dirty="0">
                    <a:effectLst/>
                    <a:latin typeface="Times New Roman" panose="02020603050405020304" pitchFamily="18" charset="0"/>
                    <a:ea typeface="宋体" panose="02010600030101010101" pitchFamily="2" charset="-122"/>
                  </a:rPr>
                  <a:t>Loss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函数中引入</a:t>
                </a:r>
                <a:r>
                  <a:rPr lang="en-US" altLang="zh-CN" sz="1800" dirty="0">
                    <a:effectLst/>
                    <a:latin typeface="Times New Roman" panose="02020603050405020304" pitchFamily="18" charset="0"/>
                    <a:ea typeface="宋体" panose="02010600030101010101" pitchFamily="2" charset="-122"/>
                  </a:rPr>
                  <a:t>Focal Loss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进行机动车损失函数的改进和优化，即使用</a:t>
                </a:r>
                <a:r>
                  <a:rPr lang="en-US" altLang="zh-CN" sz="1800" dirty="0">
                    <a:effectLst/>
                    <a:latin typeface="Times New Roman" panose="02020603050405020304" pitchFamily="18" charset="0"/>
                    <a:ea typeface="宋体" panose="02010600030101010101" pitchFamily="2" charset="-122"/>
                  </a:rPr>
                  <a:t>Focal Loss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对速度低于</a:t>
                </a:r>
                <a:r>
                  <a:rPr lang="en-US" altLang="zh-CN" sz="1800" dirty="0">
                    <a:effectLst/>
                    <a:latin typeface="Times New Roman" panose="02020603050405020304" pitchFamily="18" charset="0"/>
                    <a:ea typeface="宋体" panose="02010600030101010101" pitchFamily="2" charset="-122"/>
                  </a:rPr>
                  <a:t>5m/s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的损失函数，引入</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𝛼</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𝜆</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变量。</a:t>
                </a:r>
                <a:endParaRPr lang="zh-CN" altLang="en-US" dirty="0"/>
              </a:p>
            </p:txBody>
          </p:sp>
        </mc:Choice>
        <mc:Fallback xmlns="">
          <p:sp>
            <p:nvSpPr>
              <p:cNvPr id="28" name="文本框 27">
                <a:extLst>
                  <a:ext uri="{FF2B5EF4-FFF2-40B4-BE49-F238E27FC236}">
                    <a16:creationId xmlns:a16="http://schemas.microsoft.com/office/drawing/2014/main" id="{EDFA8831-27D8-4B1C-B313-EF7DCF654CCD}"/>
                  </a:ext>
                </a:extLst>
              </p:cNvPr>
              <p:cNvSpPr txBox="1">
                <a:spLocks noRot="1" noChangeAspect="1" noMove="1" noResize="1" noEditPoints="1" noAdjustHandles="1" noChangeArrowheads="1" noChangeShapeType="1" noTextEdit="1"/>
              </p:cNvSpPr>
              <p:nvPr/>
            </p:nvSpPr>
            <p:spPr>
              <a:xfrm>
                <a:off x="727172" y="4284392"/>
                <a:ext cx="7733782" cy="646331"/>
              </a:xfrm>
              <a:prstGeom prst="rect">
                <a:avLst/>
              </a:prstGeom>
              <a:blipFill>
                <a:blip r:embed="rId5"/>
                <a:stretch>
                  <a:fillRect l="-630" t="-7547" b="-141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E3A661C1-45AE-417A-969C-846D6085E06D}"/>
                  </a:ext>
                </a:extLst>
              </p:cNvPr>
              <p:cNvSpPr txBox="1"/>
              <p:nvPr/>
            </p:nvSpPr>
            <p:spPr>
              <a:xfrm>
                <a:off x="1145665" y="5070785"/>
                <a:ext cx="6097836" cy="8117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a:latin typeface="Cambria Math" panose="02040503050406030204" pitchFamily="18" charset="0"/>
                            </a:rPr>
                            <m:t>ℒ</m:t>
                          </m:r>
                        </m:e>
                        <m:sub>
                          <m:r>
                            <a:rPr lang="zh-CN" altLang="en-US" i="1">
                              <a:latin typeface="Cambria Math" panose="02040503050406030204" pitchFamily="18" charset="0"/>
                            </a:rPr>
                            <m:t>𝑣</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𝜃</m:t>
                          </m:r>
                        </m:e>
                      </m:d>
                      <m:r>
                        <a:rPr lang="zh-CN" altLang="en-US" i="0">
                          <a:latin typeface="Cambria Math" panose="02040503050406030204" pitchFamily="18" charset="0"/>
                        </a:rPr>
                        <m:t>=</m:t>
                      </m:r>
                      <m:d>
                        <m:dPr>
                          <m:begChr m:val="{"/>
                          <m:endChr m:val=""/>
                          <m:ctrlPr>
                            <a:rPr lang="zh-CN" altLang="en-US" i="1">
                              <a:solidFill>
                                <a:srgbClr val="836967"/>
                              </a:solidFill>
                              <a:latin typeface="Cambria Math" panose="02040503050406030204" pitchFamily="18" charset="0"/>
                            </a:rPr>
                          </m:ctrlPr>
                        </m:dPr>
                        <m:e>
                          <m:eqArr>
                            <m:eqArrPr>
                              <m:ctrlPr>
                                <a:rPr lang="zh-CN" altLang="en-US" i="1">
                                  <a:solidFill>
                                    <a:srgbClr val="836967"/>
                                  </a:solidFill>
                                  <a:latin typeface="Cambria Math" panose="02040503050406030204" pitchFamily="18" charset="0"/>
                                </a:rPr>
                              </m:ctrlPr>
                            </m:eqArrPr>
                            <m:e>
                              <m:r>
                                <a:rPr lang="zh-CN" altLang="en-US" i="0">
                                  <a:latin typeface="Cambria Math" panose="02040503050406030204" pitchFamily="18" charset="0"/>
                                </a:rPr>
                                <m:t>&amp;</m:t>
                              </m:r>
                              <m:r>
                                <a:rPr lang="zh-CN" altLang="en-US" i="1">
                                  <a:latin typeface="Cambria Math" panose="02040503050406030204" pitchFamily="18" charset="0"/>
                                </a:rPr>
                                <m:t>𝛼</m:t>
                              </m:r>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ℒ</m:t>
                                  </m:r>
                                </m:e>
                                <m:sub>
                                  <m:r>
                                    <a:rPr lang="zh-CN" altLang="en-US" i="1">
                                      <a:latin typeface="Cambria Math" panose="02040503050406030204" pitchFamily="18" charset="0"/>
                                    </a:rPr>
                                    <m:t>𝑣</m:t>
                                  </m:r>
                                  <m:r>
                                    <a:rPr lang="zh-CN" altLang="en-US" i="0">
                                      <a:latin typeface="Cambria Math" panose="02040503050406030204" pitchFamily="18" charset="0"/>
                                    </a:rPr>
                                    <m:t>,</m:t>
                                  </m:r>
                                  <m:r>
                                    <a:rPr lang="zh-CN" altLang="en-US" i="1">
                                      <a:latin typeface="Cambria Math" panose="02040503050406030204" pitchFamily="18" charset="0"/>
                                    </a:rPr>
                                    <m:t>𝑐</m:t>
                                  </m:r>
                                </m:sub>
                              </m:sSub>
                              <m:sSup>
                                <m:sSupPr>
                                  <m:ctrlPr>
                                    <a:rPr lang="zh-CN" altLang="en-US" i="1">
                                      <a:solidFill>
                                        <a:srgbClr val="836967"/>
                                      </a:solidFill>
                                      <a:latin typeface="Cambria Math" panose="02040503050406030204" pitchFamily="18" charset="0"/>
                                    </a:rPr>
                                  </m:ctrlPr>
                                </m:sSupPr>
                                <m:e>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𝜃</m:t>
                                      </m:r>
                                    </m:e>
                                  </m:d>
                                </m:e>
                                <m:sup>
                                  <m:r>
                                    <a:rPr lang="zh-CN" altLang="en-US" i="1">
                                      <a:latin typeface="Cambria Math" panose="02040503050406030204" pitchFamily="18" charset="0"/>
                                    </a:rPr>
                                    <m:t>𝜆</m:t>
                                  </m:r>
                                </m:sup>
                              </m:sSup>
                              <m:r>
                                <a:rPr lang="zh-CN" altLang="en-US" i="0">
                                  <a:latin typeface="Cambria Math" panose="02040503050406030204" pitchFamily="18" charset="0"/>
                                </a:rPr>
                                <m:t>,         </m:t>
                              </m:r>
                              <m:r>
                                <a:rPr lang="zh-CN" altLang="en-US" i="1">
                                  <a:latin typeface="Cambria Math" panose="02040503050406030204" pitchFamily="18" charset="0"/>
                                </a:rPr>
                                <m:t>𝑣</m:t>
                              </m:r>
                              <m:r>
                                <a:rPr lang="zh-CN" altLang="en-US" i="0">
                                  <a:latin typeface="Cambria Math" panose="02040503050406030204" pitchFamily="18" charset="0"/>
                                </a:rPr>
                                <m:t>&lt;5</m:t>
                              </m:r>
                              <m:f>
                                <m:fPr>
                                  <m:type m:val="lin"/>
                                  <m:ctrlPr>
                                    <a:rPr lang="zh-CN" altLang="en-US" i="1">
                                      <a:latin typeface="Cambria Math" panose="02040503050406030204" pitchFamily="18" charset="0"/>
                                    </a:rPr>
                                  </m:ctrlPr>
                                </m:fPr>
                                <m:num>
                                  <m:r>
                                    <a:rPr lang="zh-CN" altLang="en-US" i="1">
                                      <a:latin typeface="Cambria Math" panose="02040503050406030204" pitchFamily="18" charset="0"/>
                                    </a:rPr>
                                    <m:t>𝑚</m:t>
                                  </m:r>
                                </m:num>
                                <m:den>
                                  <m:r>
                                    <a:rPr lang="zh-CN" altLang="en-US" i="1">
                                      <a:latin typeface="Cambria Math" panose="02040503050406030204" pitchFamily="18" charset="0"/>
                                    </a:rPr>
                                    <m:t>𝑠</m:t>
                                  </m:r>
                                </m:den>
                              </m:f>
                            </m:e>
                            <m:e>
                              <m:r>
                                <a:rPr lang="zh-CN" altLang="en-US" i="0">
                                  <a:latin typeface="Cambria Math" panose="02040503050406030204" pitchFamily="18" charset="0"/>
                                </a:rPr>
                                <m:t>&amp;</m:t>
                              </m:r>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ℒ</m:t>
                                  </m:r>
                                </m:e>
                                <m:sub>
                                  <m:r>
                                    <a:rPr lang="zh-CN" altLang="en-US" i="1">
                                      <a:latin typeface="Cambria Math" panose="02040503050406030204" pitchFamily="18" charset="0"/>
                                    </a:rPr>
                                    <m:t>𝑣</m:t>
                                  </m:r>
                                  <m:r>
                                    <a:rPr lang="zh-CN" altLang="en-US" i="0">
                                      <a:latin typeface="Cambria Math" panose="02040503050406030204" pitchFamily="18" charset="0"/>
                                    </a:rPr>
                                    <m:t>,</m:t>
                                  </m:r>
                                  <m:r>
                                    <a:rPr lang="zh-CN" altLang="en-US" i="1">
                                      <a:latin typeface="Cambria Math" panose="02040503050406030204" pitchFamily="18" charset="0"/>
                                    </a:rPr>
                                    <m:t>𝑐</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𝜃</m:t>
                                  </m:r>
                                </m:e>
                              </m:d>
                              <m:r>
                                <a:rPr lang="zh-CN" altLang="en-US" i="0">
                                  <a:latin typeface="Cambria Math" panose="02040503050406030204" pitchFamily="18" charset="0"/>
                                </a:rPr>
                                <m:t>,              </m:t>
                              </m:r>
                              <m:r>
                                <a:rPr lang="zh-CN" altLang="en-US" i="1">
                                  <a:latin typeface="Cambria Math" panose="02040503050406030204" pitchFamily="18" charset="0"/>
                                </a:rPr>
                                <m:t>𝑣</m:t>
                              </m:r>
                              <m:r>
                                <a:rPr lang="zh-CN" altLang="en-US" i="0">
                                  <a:latin typeface="Cambria Math" panose="02040503050406030204" pitchFamily="18" charset="0"/>
                                </a:rPr>
                                <m:t>≥5</m:t>
                              </m:r>
                              <m:f>
                                <m:fPr>
                                  <m:type m:val="lin"/>
                                  <m:ctrlPr>
                                    <a:rPr lang="zh-CN" altLang="en-US" i="1">
                                      <a:latin typeface="Cambria Math" panose="02040503050406030204" pitchFamily="18" charset="0"/>
                                    </a:rPr>
                                  </m:ctrlPr>
                                </m:fPr>
                                <m:num>
                                  <m:r>
                                    <a:rPr lang="zh-CN" altLang="en-US" i="1">
                                      <a:latin typeface="Cambria Math" panose="02040503050406030204" pitchFamily="18" charset="0"/>
                                    </a:rPr>
                                    <m:t>𝑚</m:t>
                                  </m:r>
                                </m:num>
                                <m:den>
                                  <m:r>
                                    <a:rPr lang="zh-CN" altLang="en-US" i="1">
                                      <a:latin typeface="Cambria Math" panose="02040503050406030204" pitchFamily="18" charset="0"/>
                                    </a:rPr>
                                    <m:t>𝑠</m:t>
                                  </m:r>
                                </m:den>
                              </m:f>
                            </m:e>
                          </m:eqArr>
                        </m:e>
                      </m:d>
                    </m:oMath>
                  </m:oMathPara>
                </a14:m>
                <a:endParaRPr lang="zh-CN" altLang="en-US" dirty="0"/>
              </a:p>
            </p:txBody>
          </p:sp>
        </mc:Choice>
        <mc:Fallback xmlns="">
          <p:sp>
            <p:nvSpPr>
              <p:cNvPr id="30" name="文本框 29">
                <a:extLst>
                  <a:ext uri="{FF2B5EF4-FFF2-40B4-BE49-F238E27FC236}">
                    <a16:creationId xmlns:a16="http://schemas.microsoft.com/office/drawing/2014/main" id="{E3A661C1-45AE-417A-969C-846D6085E06D}"/>
                  </a:ext>
                </a:extLst>
              </p:cNvPr>
              <p:cNvSpPr txBox="1">
                <a:spLocks noRot="1" noChangeAspect="1" noMove="1" noResize="1" noEditPoints="1" noAdjustHandles="1" noChangeArrowheads="1" noChangeShapeType="1" noTextEdit="1"/>
              </p:cNvSpPr>
              <p:nvPr/>
            </p:nvSpPr>
            <p:spPr>
              <a:xfrm>
                <a:off x="1145665" y="5070785"/>
                <a:ext cx="6097836" cy="811761"/>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11625741"/>
      </p:ext>
    </p:extLst>
  </p:cSld>
  <p:clrMapOvr>
    <a:masterClrMapping/>
  </p:clrMapOvr>
  <mc:AlternateContent xmlns:mc="http://schemas.openxmlformats.org/markup-compatibility/2006" xmlns:p14="http://schemas.microsoft.com/office/powerpoint/2010/main">
    <mc:Choice Requires="p14">
      <p:transition p14:dur="0" advTm="1244"/>
    </mc:Choice>
    <mc:Fallback xmlns="">
      <p:transition advTm="1244"/>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5788764"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机动车、非机动车与行人模型损失函数设计</a:t>
            </a:r>
          </a:p>
        </p:txBody>
      </p:sp>
      <p:grpSp>
        <p:nvGrpSpPr>
          <p:cNvPr id="34" name="组合 33"/>
          <p:cNvGrpSpPr/>
          <p:nvPr/>
        </p:nvGrpSpPr>
        <p:grpSpPr>
          <a:xfrm>
            <a:off x="386195" y="131117"/>
            <a:ext cx="563775" cy="563774"/>
            <a:chOff x="5147024" y="2437566"/>
            <a:chExt cx="1713834" cy="1713832"/>
          </a:xfrm>
        </p:grpSpPr>
        <p:sp>
          <p:nvSpPr>
            <p:cNvPr id="35" name="椭圆 34"/>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6" name="椭圆 35"/>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39" name="组合 38"/>
            <p:cNvGrpSpPr/>
            <p:nvPr/>
          </p:nvGrpSpPr>
          <p:grpSpPr>
            <a:xfrm>
              <a:off x="5580419" y="2873421"/>
              <a:ext cx="847045" cy="842122"/>
              <a:chOff x="5549900" y="2886075"/>
              <a:chExt cx="1092200" cy="1085850"/>
            </a:xfrm>
            <a:solidFill>
              <a:schemeClr val="bg1"/>
            </a:solidFill>
          </p:grpSpPr>
          <p:sp>
            <p:nvSpPr>
              <p:cNvPr id="41"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1" name="Text Box 9"/>
          <p:cNvSpPr txBox="1">
            <a:spLocks noChangeArrowheads="1"/>
          </p:cNvSpPr>
          <p:nvPr/>
        </p:nvSpPr>
        <p:spPr bwMode="auto">
          <a:xfrm>
            <a:off x="4219575" y="625475"/>
            <a:ext cx="8493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bodyPr>
          <a:lstStyle/>
          <a:p>
            <a:endParaRPr lang="zh-CN" altLang="en-US"/>
          </a:p>
        </p:txBody>
      </p:sp>
      <p:sp>
        <p:nvSpPr>
          <p:cNvPr id="13"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11"/>
          <p:cNvSpPr>
            <a:spLocks noChangeArrowheads="1"/>
          </p:cNvSpPr>
          <p:nvPr/>
        </p:nvSpPr>
        <p:spPr bwMode="auto">
          <a:xfrm>
            <a:off x="0" y="714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556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9" name="Rectangle 15"/>
          <p:cNvSpPr>
            <a:spLocks noChangeArrowheads="1"/>
          </p:cNvSpPr>
          <p:nvPr/>
        </p:nvSpPr>
        <p:spPr bwMode="auto">
          <a:xfrm>
            <a:off x="0" y="1485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16"/>
          <p:cNvSpPr>
            <a:spLocks noChangeArrowheads="1"/>
          </p:cNvSpPr>
          <p:nvPr/>
        </p:nvSpPr>
        <p:spPr bwMode="auto">
          <a:xfrm>
            <a:off x="0" y="3257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3D52824C-6202-4080-B6CF-E7943DCC20EE}"/>
                  </a:ext>
                </a:extLst>
              </p:cNvPr>
              <p:cNvSpPr txBox="1"/>
              <p:nvPr/>
            </p:nvSpPr>
            <p:spPr>
              <a:xfrm>
                <a:off x="418308" y="927100"/>
                <a:ext cx="9871160" cy="1559017"/>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dirty="0"/>
                  <a:t>行人损失函数设计</a:t>
                </a:r>
                <a:endParaRPr lang="en-US" altLang="zh-CN" sz="2000" b="1" dirty="0"/>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本文使用两个不同的网络结构分支对行人的行为进行预测，即分类分支和回归分支，由于</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行人轨迹</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没有具体的</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类别的限制，模型训练过程中很容易出现</a:t>
                </a:r>
                <a:r>
                  <a:rPr lang="zh-CN" altLang="zh-CN" sz="18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模式崩溃</a:t>
                </a:r>
                <a:r>
                  <a:rPr lang="zh-CN" altLang="en-US" sz="18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（模式坍缩）</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的问题，即训练出的多模轨迹仍是平均化的单一轨迹，所谓的多模预测也由于模式崩溃变得毫无意义，为了解决这一问题，本文设计了分类和回归联合损失函数去构建模型的损失函数</a:t>
                </a:r>
                <a14:m>
                  <m:oMath xmlns:m="http://schemas.openxmlformats.org/officeDocument/2006/math">
                    <m:sSub>
                      <m:sSubPr>
                        <m:ctrlPr>
                          <a:rPr lang="zh-CN" altLang="zh-CN" sz="20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sz="2000" b="1" dirty="0"/>
              </a:p>
            </p:txBody>
          </p:sp>
        </mc:Choice>
        <mc:Fallback xmlns="">
          <p:sp>
            <p:nvSpPr>
              <p:cNvPr id="2" name="文本框 1">
                <a:extLst>
                  <a:ext uri="{FF2B5EF4-FFF2-40B4-BE49-F238E27FC236}">
                    <a16:creationId xmlns:a16="http://schemas.microsoft.com/office/drawing/2014/main" id="{3D52824C-6202-4080-B6CF-E7943DCC20EE}"/>
                  </a:ext>
                </a:extLst>
              </p:cNvPr>
              <p:cNvSpPr txBox="1">
                <a:spLocks noRot="1" noChangeAspect="1" noMove="1" noResize="1" noEditPoints="1" noAdjustHandles="1" noChangeArrowheads="1" noChangeShapeType="1" noTextEdit="1"/>
              </p:cNvSpPr>
              <p:nvPr/>
            </p:nvSpPr>
            <p:spPr>
              <a:xfrm>
                <a:off x="418308" y="927100"/>
                <a:ext cx="9871160" cy="1559017"/>
              </a:xfrm>
              <a:prstGeom prst="rect">
                <a:avLst/>
              </a:prstGeom>
              <a:blipFill>
                <a:blip r:embed="rId3"/>
                <a:stretch>
                  <a:fillRect l="-556" t="-3125" b="-23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8AD710B3-853B-4C57-BB07-199868122359}"/>
                  </a:ext>
                </a:extLst>
              </p:cNvPr>
              <p:cNvSpPr txBox="1"/>
              <p:nvPr/>
            </p:nvSpPr>
            <p:spPr>
              <a:xfrm>
                <a:off x="3047082" y="2608292"/>
                <a:ext cx="6097836" cy="35271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a:latin typeface="Cambria Math" panose="02040503050406030204" pitchFamily="18" charset="0"/>
                            </a:rPr>
                            <m:t>ℒ</m:t>
                          </m:r>
                        </m:e>
                        <m:sub>
                          <m:r>
                            <a:rPr lang="zh-CN" altLang="en-US" i="1">
                              <a:latin typeface="Cambria Math" panose="02040503050406030204" pitchFamily="18" charset="0"/>
                            </a:rPr>
                            <m:t>𝑝</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ℒ</m:t>
                          </m:r>
                        </m:e>
                        <m:sub>
                          <m:r>
                            <a:rPr lang="zh-CN" altLang="en-US" i="1">
                              <a:latin typeface="Cambria Math" panose="02040503050406030204" pitchFamily="18" charset="0"/>
                            </a:rPr>
                            <m:t>𝑐𝑙𝑠</m:t>
                          </m:r>
                        </m:sub>
                      </m:sSub>
                      <m:r>
                        <a:rPr lang="zh-CN" altLang="en-US" i="0">
                          <a:latin typeface="Cambria Math" panose="02040503050406030204" pitchFamily="18" charset="0"/>
                        </a:rPr>
                        <m:t>+</m:t>
                      </m:r>
                      <m:r>
                        <a:rPr lang="zh-CN" altLang="en-US" i="1">
                          <a:latin typeface="Cambria Math" panose="02040503050406030204" pitchFamily="18" charset="0"/>
                        </a:rPr>
                        <m:t>𝛼</m:t>
                      </m:r>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ℒ</m:t>
                          </m:r>
                        </m:e>
                        <m:sub>
                          <m:r>
                            <a:rPr lang="zh-CN" altLang="en-US" i="1">
                              <a:latin typeface="Cambria Math" panose="02040503050406030204" pitchFamily="18" charset="0"/>
                            </a:rPr>
                            <m:t>𝑟𝑒𝑔</m:t>
                          </m:r>
                        </m:sub>
                      </m:sSub>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𝑐𝑙𝑠</m:t>
                          </m:r>
                        </m:sub>
                      </m:s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num>
                        <m:den>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𝑀</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𝐾</m:t>
                              </m:r>
                              <m:r>
                                <a:rPr lang="en-US" altLang="zh-CN" sz="1800" i="1">
                                  <a:effectLst/>
                                  <a:latin typeface="Cambria Math" panose="02040503050406030204" pitchFamily="18" charset="0"/>
                                  <a:ea typeface="等线" panose="02010600030101010101" pitchFamily="2" charset="-122"/>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e>
                          </m:d>
                        </m:den>
                      </m:f>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sup>
                        <m:e>
                          <m:nary>
                            <m:naryPr>
                              <m:chr m:val="∑"/>
                              <m:supHide m:val="on"/>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i="1">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e>
                              </m:acc>
                            </m:sub>
                            <m:sup/>
                            <m:e>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max</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𝜀</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i="1">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e>
                                  </m:acc>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nary>
                        </m:e>
                      </m:nary>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𝑟𝑒𝑔</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𝑀𝑇</m:t>
                          </m:r>
                        </m:den>
                      </m:f>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sup>
                        <m:e>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𝑟𝑒𝑔</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𝒑</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𝒑</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e>
                              </m:d>
                            </m:e>
                          </m:nary>
                        </m:e>
                      </m:nary>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𝑟𝑒𝑔</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supHide m:val="on"/>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d>
                        </m:e>
                      </m:nary>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𝑑</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i="1">
                              <a:effectLst/>
                              <a:latin typeface="Cambria Math" panose="02040503050406030204" pitchFamily="18" charset="0"/>
                              <a:ea typeface="Cambria Math" panose="02040503050406030204" pitchFamily="18" charset="0"/>
                            </a:rPr>
                          </m:ctrlPr>
                        </m:dPr>
                        <m:e>
                          <m:eqArr>
                            <m:eqArrPr>
                              <m:ctrlPr>
                                <a:rPr lang="zh-CN" altLang="zh-CN" i="1">
                                  <a:effectLst/>
                                  <a:latin typeface="Cambria Math" panose="02040503050406030204" pitchFamily="18" charset="0"/>
                                  <a:ea typeface="Cambria Math" panose="02040503050406030204" pitchFamily="18" charset="0"/>
                                </a:rPr>
                              </m:ctrlPr>
                            </m:eqArr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0.5</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𝑖𝑓</m:t>
                              </m:r>
                              <m:d>
                                <m:dPr>
                                  <m:begChr m:val="|"/>
                                  <m:endChr m:val="|"/>
                                  <m:ctrlPr>
                                    <a:rPr lang="zh-CN" altLang="zh-CN" i="1">
                                      <a:effectLst/>
                                      <a:latin typeface="Cambria Math" panose="02040503050406030204" pitchFamily="18" charset="0"/>
                                      <a:ea typeface="Cambria Math" panose="02040503050406030204" pitchFamily="18" charset="0"/>
                                    </a:rPr>
                                  </m:ctrlPr>
                                </m:dPr>
                                <m:e>
                                  <m:d>
                                    <m:dPr>
                                      <m:begChr m:val="|"/>
                                      <m:endChr m:val="|"/>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d>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&lt;1,</m:t>
                              </m:r>
                            </m:e>
                            <m:e>
                              <m:d>
                                <m:dPr>
                                  <m:begChr m:val="|"/>
                                  <m:endChr m:val="|"/>
                                  <m:ctrlPr>
                                    <a:rPr lang="zh-CN" altLang="zh-CN" i="1">
                                      <a:effectLst/>
                                      <a:latin typeface="Cambria Math" panose="02040503050406030204" pitchFamily="18" charset="0"/>
                                      <a:ea typeface="Cambria Math" panose="02040503050406030204" pitchFamily="18" charset="0"/>
                                    </a:rPr>
                                  </m:ctrlPr>
                                </m:dPr>
                                <m:e>
                                  <m:d>
                                    <m:dPr>
                                      <m:begChr m:val="|"/>
                                      <m:endChr m:val="|"/>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d>
                                </m:e>
                              </m:d>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0.5           </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𝑜𝑡h𝑒𝑟𝑤𝑖𝑠𝑒</m:t>
                              </m:r>
                            </m:e>
                          </m:eqArr>
                        </m:e>
                      </m:d>
                    </m:oMath>
                  </m:oMathPara>
                </a14:m>
                <a:endParaRPr lang="zh-CN" altLang="en-US" dirty="0"/>
              </a:p>
            </p:txBody>
          </p:sp>
        </mc:Choice>
        <mc:Fallback xmlns="">
          <p:sp>
            <p:nvSpPr>
              <p:cNvPr id="27" name="文本框 26">
                <a:extLst>
                  <a:ext uri="{FF2B5EF4-FFF2-40B4-BE49-F238E27FC236}">
                    <a16:creationId xmlns:a16="http://schemas.microsoft.com/office/drawing/2014/main" id="{8AD710B3-853B-4C57-BB07-199868122359}"/>
                  </a:ext>
                </a:extLst>
              </p:cNvPr>
              <p:cNvSpPr txBox="1">
                <a:spLocks noRot="1" noChangeAspect="1" noMove="1" noResize="1" noEditPoints="1" noAdjustHandles="1" noChangeArrowheads="1" noChangeShapeType="1" noTextEdit="1"/>
              </p:cNvSpPr>
              <p:nvPr/>
            </p:nvSpPr>
            <p:spPr>
              <a:xfrm>
                <a:off x="3047082" y="2608292"/>
                <a:ext cx="6097836" cy="3527184"/>
              </a:xfrm>
              <a:prstGeom prst="rect">
                <a:avLst/>
              </a:prstGeom>
              <a:blipFill>
                <a:blip r:embed="rId4"/>
                <a:stretch>
                  <a:fillRect/>
                </a:stretch>
              </a:blipFill>
            </p:spPr>
            <p:txBody>
              <a:bodyPr/>
              <a:lstStyle/>
              <a:p>
                <a:r>
                  <a:rPr lang="zh-CN" altLang="en-US">
                    <a:noFill/>
                  </a:rPr>
                  <a:t> </a:t>
                </a:r>
              </a:p>
            </p:txBody>
          </p:sp>
        </mc:Fallback>
      </mc:AlternateContent>
      <p:sp>
        <p:nvSpPr>
          <p:cNvPr id="3" name="矩形 2">
            <a:extLst>
              <a:ext uri="{FF2B5EF4-FFF2-40B4-BE49-F238E27FC236}">
                <a16:creationId xmlns:a16="http://schemas.microsoft.com/office/drawing/2014/main" id="{850B4C05-8E08-4AF9-ABF9-C1EBA62FDAF4}"/>
              </a:ext>
            </a:extLst>
          </p:cNvPr>
          <p:cNvSpPr/>
          <p:nvPr/>
        </p:nvSpPr>
        <p:spPr>
          <a:xfrm>
            <a:off x="3556000" y="2913366"/>
            <a:ext cx="5152571" cy="8490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箭头连接符 4">
            <a:extLst>
              <a:ext uri="{FF2B5EF4-FFF2-40B4-BE49-F238E27FC236}">
                <a16:creationId xmlns:a16="http://schemas.microsoft.com/office/drawing/2014/main" id="{40E59047-37C2-455D-BDE4-C76F7C9A7FAC}"/>
              </a:ext>
            </a:extLst>
          </p:cNvPr>
          <p:cNvCxnSpPr/>
          <p:nvPr/>
        </p:nvCxnSpPr>
        <p:spPr>
          <a:xfrm flipV="1">
            <a:off x="8708571" y="2913366"/>
            <a:ext cx="841829" cy="34418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 name="文本框 5">
            <a:extLst>
              <a:ext uri="{FF2B5EF4-FFF2-40B4-BE49-F238E27FC236}">
                <a16:creationId xmlns:a16="http://schemas.microsoft.com/office/drawing/2014/main" id="{13684E2E-5689-4A81-85E7-747EDBBDCDD1}"/>
              </a:ext>
            </a:extLst>
          </p:cNvPr>
          <p:cNvSpPr txBox="1"/>
          <p:nvPr/>
        </p:nvSpPr>
        <p:spPr>
          <a:xfrm>
            <a:off x="9550400" y="2577696"/>
            <a:ext cx="1828800" cy="646331"/>
          </a:xfrm>
          <a:prstGeom prst="rect">
            <a:avLst/>
          </a:prstGeom>
          <a:noFill/>
        </p:spPr>
        <p:txBody>
          <a:bodyPr wrap="square" rtlCol="0">
            <a:spAutoFit/>
          </a:bodyPr>
          <a:lstStyle/>
          <a:p>
            <a:r>
              <a:rPr lang="zh-CN" altLang="en-US" dirty="0"/>
              <a:t>最大间隔（</a:t>
            </a:r>
            <a:r>
              <a:rPr lang="en-US" altLang="zh-CN" dirty="0">
                <a:latin typeface="Times New Roman" panose="02020603050405020304" pitchFamily="18" charset="0"/>
                <a:cs typeface="Times New Roman" panose="02020603050405020304" pitchFamily="18" charset="0"/>
              </a:rPr>
              <a:t>Max-Margin</a:t>
            </a:r>
            <a:r>
              <a:rPr lang="zh-CN" altLang="en-US" dirty="0"/>
              <a:t>）损失</a:t>
            </a:r>
          </a:p>
        </p:txBody>
      </p:sp>
    </p:spTree>
    <p:extLst>
      <p:ext uri="{BB962C8B-B14F-4D97-AF65-F5344CB8AC3E}">
        <p14:creationId xmlns:p14="http://schemas.microsoft.com/office/powerpoint/2010/main" val="1223427616"/>
      </p:ext>
    </p:extLst>
  </p:cSld>
  <p:clrMapOvr>
    <a:masterClrMapping/>
  </p:clrMapOvr>
  <mc:AlternateContent xmlns:mc="http://schemas.openxmlformats.org/markup-compatibility/2006" xmlns:p14="http://schemas.microsoft.com/office/powerpoint/2010/main">
    <mc:Choice Requires="p14">
      <p:transition p14:dur="0" advTm="1244"/>
    </mc:Choice>
    <mc:Fallback xmlns="">
      <p:transition advTm="124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p:cNvSpPr/>
          <p:nvPr/>
        </p:nvSpPr>
        <p:spPr>
          <a:xfrm>
            <a:off x="-104775" y="-25208"/>
            <a:ext cx="12192000" cy="1823513"/>
          </a:xfrm>
          <a:prstGeom prst="rect">
            <a:avLst/>
          </a:prstGeom>
          <a:solidFill>
            <a:srgbClr val="C7D0E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文本框 38"/>
          <p:cNvSpPr txBox="1"/>
          <p:nvPr/>
        </p:nvSpPr>
        <p:spPr bwMode="auto">
          <a:xfrm>
            <a:off x="5045213" y="1171878"/>
            <a:ext cx="2101575" cy="522287"/>
          </a:xfrm>
          <a:prstGeom prst="rect">
            <a:avLst/>
          </a:prstGeom>
          <a:noFill/>
        </p:spPr>
        <p:txBody>
          <a:bodyPr wrap="square">
            <a:spAutoFit/>
          </a:bodyPr>
          <a:lstStyle/>
          <a:p>
            <a:pPr algn="r" defTabSz="685800">
              <a:defRPr/>
            </a:pPr>
            <a:r>
              <a:rPr lang="en-US" altLang="zh-CN" sz="2800" dirty="0">
                <a:solidFill>
                  <a:srgbClr val="224982"/>
                </a:solidFill>
                <a:latin typeface="微软雅黑" panose="020B0503020204020204" pitchFamily="34" charset="-122"/>
                <a:ea typeface="微软雅黑" panose="020B0503020204020204" pitchFamily="34" charset="-122"/>
              </a:rPr>
              <a:t>CONTENTS</a:t>
            </a:r>
            <a:endParaRPr lang="zh-CN" altLang="en-US" sz="2800" dirty="0">
              <a:solidFill>
                <a:srgbClr val="224982"/>
              </a:solidFill>
              <a:latin typeface="微软雅黑" panose="020B0503020204020204" pitchFamily="34" charset="-122"/>
              <a:ea typeface="微软雅黑" panose="020B0503020204020204" pitchFamily="34" charset="-122"/>
            </a:endParaRPr>
          </a:p>
        </p:txBody>
      </p:sp>
      <p:sp>
        <p:nvSpPr>
          <p:cNvPr id="64" name="文本框 11"/>
          <p:cNvSpPr txBox="1"/>
          <p:nvPr/>
        </p:nvSpPr>
        <p:spPr bwMode="auto">
          <a:xfrm>
            <a:off x="5234226" y="227811"/>
            <a:ext cx="1723549" cy="1015663"/>
          </a:xfrm>
          <a:prstGeom prst="rect">
            <a:avLst/>
          </a:prstGeom>
          <a:noFill/>
        </p:spPr>
        <p:txBody>
          <a:bodyPr wrap="none">
            <a:spAutoFit/>
          </a:bodyPr>
          <a:lstStyle/>
          <a:p>
            <a:pPr defTabSz="685800">
              <a:defRPr/>
            </a:pPr>
            <a:r>
              <a:rPr lang="zh-CN" altLang="en-US" sz="6000" dirty="0">
                <a:solidFill>
                  <a:srgbClr val="224982"/>
                </a:solidFill>
                <a:latin typeface="方正兰亭中黑_GBK" panose="02000000000000000000" pitchFamily="2" charset="-122"/>
                <a:ea typeface="方正兰亭中黑_GBK" panose="02000000000000000000" pitchFamily="2" charset="-122"/>
              </a:rPr>
              <a:t>目录</a:t>
            </a:r>
          </a:p>
        </p:txBody>
      </p:sp>
      <p:sp>
        <p:nvSpPr>
          <p:cNvPr id="41" name="矩形 40"/>
          <p:cNvSpPr/>
          <p:nvPr/>
        </p:nvSpPr>
        <p:spPr>
          <a:xfrm>
            <a:off x="0" y="1798482"/>
            <a:ext cx="12192000" cy="80078"/>
          </a:xfrm>
          <a:prstGeom prst="rect">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5" name="组合 44"/>
          <p:cNvGrpSpPr/>
          <p:nvPr/>
        </p:nvGrpSpPr>
        <p:grpSpPr>
          <a:xfrm>
            <a:off x="3568478" y="2345819"/>
            <a:ext cx="894259" cy="489631"/>
            <a:chOff x="2215144" y="927951"/>
            <a:chExt cx="1244730" cy="897673"/>
          </a:xfrm>
        </p:grpSpPr>
        <p:sp>
          <p:nvSpPr>
            <p:cNvPr id="46" name="平行四边形 45"/>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47" name="文本框 9"/>
            <p:cNvSpPr txBox="1"/>
            <p:nvPr/>
          </p:nvSpPr>
          <p:spPr>
            <a:xfrm>
              <a:off x="2393075" y="927951"/>
              <a:ext cx="1066799" cy="81650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01</a:t>
              </a:r>
              <a:endParaRPr lang="zh-CN" altLang="en-US" sz="2800" dirty="0">
                <a:solidFill>
                  <a:schemeClr val="bg1"/>
                </a:solidFill>
                <a:latin typeface="Impact" panose="020B0806030902050204" pitchFamily="34" charset="0"/>
              </a:endParaRPr>
            </a:p>
          </p:txBody>
        </p:sp>
      </p:grpSp>
      <p:grpSp>
        <p:nvGrpSpPr>
          <p:cNvPr id="60" name="组合 59"/>
          <p:cNvGrpSpPr/>
          <p:nvPr/>
        </p:nvGrpSpPr>
        <p:grpSpPr>
          <a:xfrm>
            <a:off x="4247731" y="2375908"/>
            <a:ext cx="4617488" cy="459690"/>
            <a:chOff x="4315150" y="953426"/>
            <a:chExt cx="3857250" cy="540057"/>
          </a:xfrm>
        </p:grpSpPr>
        <p:sp>
          <p:nvSpPr>
            <p:cNvPr id="61" name="矩形 60"/>
            <p:cNvSpPr/>
            <p:nvPr/>
          </p:nvSpPr>
          <p:spPr>
            <a:xfrm>
              <a:off x="4740528" y="1058695"/>
              <a:ext cx="2827147" cy="405833"/>
            </a:xfrm>
            <a:prstGeom prst="rect">
              <a:avLst/>
            </a:prstGeom>
            <a:ln w="15875">
              <a:noFill/>
            </a:ln>
          </p:spPr>
          <p:txBody>
            <a:bodyPr wrap="square" lIns="68580" tIns="34290" rIns="68580" bIns="34290">
              <a:spAutoFit/>
            </a:bodyPr>
            <a:lstStyle/>
            <a:p>
              <a:r>
                <a:rPr lang="zh-CN" altLang="en-GB" b="1" dirty="0">
                  <a:solidFill>
                    <a:schemeClr val="tx1">
                      <a:lumMod val="75000"/>
                      <a:lumOff val="25000"/>
                    </a:schemeClr>
                  </a:solidFill>
                  <a:latin typeface="微软雅黑" panose="020B0503020204020204" pitchFamily="34" charset="-122"/>
                  <a:ea typeface="微软雅黑" panose="020B0503020204020204" pitchFamily="34" charset="-122"/>
                </a:rPr>
                <a:t>研究背景及意义</a:t>
              </a:r>
            </a:p>
          </p:txBody>
        </p:sp>
        <p:sp>
          <p:nvSpPr>
            <p:cNvPr id="62" name="平行四边形 61"/>
            <p:cNvSpPr/>
            <p:nvPr/>
          </p:nvSpPr>
          <p:spPr>
            <a:xfrm>
              <a:off x="4315150" y="953426"/>
              <a:ext cx="3857250"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dirty="0">
                <a:solidFill>
                  <a:schemeClr val="tx1">
                    <a:lumMod val="75000"/>
                    <a:lumOff val="25000"/>
                  </a:schemeClr>
                </a:solidFill>
              </a:endParaRPr>
            </a:p>
          </p:txBody>
        </p:sp>
      </p:grpSp>
      <p:grpSp>
        <p:nvGrpSpPr>
          <p:cNvPr id="36" name="组合 35"/>
          <p:cNvGrpSpPr/>
          <p:nvPr/>
        </p:nvGrpSpPr>
        <p:grpSpPr>
          <a:xfrm>
            <a:off x="3568478" y="3110616"/>
            <a:ext cx="894259" cy="523220"/>
            <a:chOff x="2215144" y="927951"/>
            <a:chExt cx="1244730" cy="959254"/>
          </a:xfrm>
        </p:grpSpPr>
        <p:sp>
          <p:nvSpPr>
            <p:cNvPr id="37" name="平行四边形 36"/>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38"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02</a:t>
              </a:r>
              <a:endParaRPr lang="zh-CN" altLang="en-US" sz="2800" dirty="0">
                <a:solidFill>
                  <a:schemeClr val="bg1"/>
                </a:solidFill>
                <a:latin typeface="Impact" panose="020B0806030902050204" pitchFamily="34" charset="0"/>
              </a:endParaRPr>
            </a:p>
          </p:txBody>
        </p:sp>
      </p:grpSp>
      <p:grpSp>
        <p:nvGrpSpPr>
          <p:cNvPr id="39" name="组合 38"/>
          <p:cNvGrpSpPr/>
          <p:nvPr/>
        </p:nvGrpSpPr>
        <p:grpSpPr>
          <a:xfrm>
            <a:off x="4247731" y="3140705"/>
            <a:ext cx="4617488" cy="459690"/>
            <a:chOff x="4315150" y="953426"/>
            <a:chExt cx="4617488" cy="540057"/>
          </a:xfrm>
        </p:grpSpPr>
        <p:sp>
          <p:nvSpPr>
            <p:cNvPr id="40" name="矩形 39"/>
            <p:cNvSpPr/>
            <p:nvPr/>
          </p:nvSpPr>
          <p:spPr>
            <a:xfrm>
              <a:off x="4740528" y="1036090"/>
              <a:ext cx="3056156"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交通场景轨迹预测问题建模</a:t>
              </a:r>
            </a:p>
          </p:txBody>
        </p:sp>
        <p:sp>
          <p:nvSpPr>
            <p:cNvPr id="42" name="平行四边形 41"/>
            <p:cNvSpPr/>
            <p:nvPr/>
          </p:nvSpPr>
          <p:spPr>
            <a:xfrm>
              <a:off x="4315150" y="953426"/>
              <a:ext cx="4617488"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43" name="组合 42"/>
          <p:cNvGrpSpPr/>
          <p:nvPr/>
        </p:nvGrpSpPr>
        <p:grpSpPr>
          <a:xfrm>
            <a:off x="3568478" y="3875413"/>
            <a:ext cx="894259" cy="523220"/>
            <a:chOff x="2215144" y="927951"/>
            <a:chExt cx="1244730" cy="959254"/>
          </a:xfrm>
        </p:grpSpPr>
        <p:sp>
          <p:nvSpPr>
            <p:cNvPr id="44" name="平行四边形 43"/>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57"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03</a:t>
              </a:r>
              <a:endParaRPr lang="zh-CN" altLang="en-US" sz="2800" dirty="0">
                <a:solidFill>
                  <a:schemeClr val="bg1"/>
                </a:solidFill>
                <a:latin typeface="Impact" panose="020B0806030902050204" pitchFamily="34" charset="0"/>
              </a:endParaRPr>
            </a:p>
          </p:txBody>
        </p:sp>
      </p:grpSp>
      <p:grpSp>
        <p:nvGrpSpPr>
          <p:cNvPr id="58" name="组合 57"/>
          <p:cNvGrpSpPr/>
          <p:nvPr/>
        </p:nvGrpSpPr>
        <p:grpSpPr>
          <a:xfrm>
            <a:off x="4247731" y="3905502"/>
            <a:ext cx="4617488" cy="459690"/>
            <a:chOff x="4315149" y="953426"/>
            <a:chExt cx="4617489" cy="540057"/>
          </a:xfrm>
        </p:grpSpPr>
        <p:sp>
          <p:nvSpPr>
            <p:cNvPr id="59" name="矩形 58"/>
            <p:cNvSpPr/>
            <p:nvPr/>
          </p:nvSpPr>
          <p:spPr>
            <a:xfrm>
              <a:off x="4740528" y="1036090"/>
              <a:ext cx="4114052"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机动车、非机动车与行人轨迹预测模型</a:t>
              </a:r>
            </a:p>
          </p:txBody>
        </p:sp>
        <p:sp>
          <p:nvSpPr>
            <p:cNvPr id="72" name="平行四边形 71"/>
            <p:cNvSpPr/>
            <p:nvPr/>
          </p:nvSpPr>
          <p:spPr>
            <a:xfrm>
              <a:off x="4315149" y="953426"/>
              <a:ext cx="4617489"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73" name="组合 72"/>
          <p:cNvGrpSpPr/>
          <p:nvPr/>
        </p:nvGrpSpPr>
        <p:grpSpPr>
          <a:xfrm>
            <a:off x="3568478" y="4596866"/>
            <a:ext cx="894259" cy="523220"/>
            <a:chOff x="2215144" y="927951"/>
            <a:chExt cx="1244730" cy="959254"/>
          </a:xfrm>
        </p:grpSpPr>
        <p:sp>
          <p:nvSpPr>
            <p:cNvPr id="74" name="平行四边形 73"/>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75"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04</a:t>
              </a:r>
              <a:endParaRPr lang="zh-CN" altLang="en-US" sz="2800" dirty="0">
                <a:solidFill>
                  <a:schemeClr val="bg1"/>
                </a:solidFill>
                <a:latin typeface="Impact" panose="020B0806030902050204" pitchFamily="34" charset="0"/>
              </a:endParaRPr>
            </a:p>
          </p:txBody>
        </p:sp>
      </p:grpSp>
      <p:grpSp>
        <p:nvGrpSpPr>
          <p:cNvPr id="76" name="组合 75"/>
          <p:cNvGrpSpPr/>
          <p:nvPr/>
        </p:nvGrpSpPr>
        <p:grpSpPr>
          <a:xfrm>
            <a:off x="4247731" y="4626955"/>
            <a:ext cx="4617488" cy="459690"/>
            <a:chOff x="4315150" y="953426"/>
            <a:chExt cx="4617488" cy="540057"/>
          </a:xfrm>
        </p:grpSpPr>
        <p:sp>
          <p:nvSpPr>
            <p:cNvPr id="77" name="矩形 76"/>
            <p:cNvSpPr/>
            <p:nvPr/>
          </p:nvSpPr>
          <p:spPr>
            <a:xfrm>
              <a:off x="4740528" y="1036090"/>
              <a:ext cx="3645701"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多任务多模概率化轨迹预测模型</a:t>
              </a:r>
            </a:p>
          </p:txBody>
        </p:sp>
        <p:sp>
          <p:nvSpPr>
            <p:cNvPr id="79" name="平行四边形 78"/>
            <p:cNvSpPr/>
            <p:nvPr/>
          </p:nvSpPr>
          <p:spPr>
            <a:xfrm>
              <a:off x="4315150" y="953426"/>
              <a:ext cx="4617488"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80" name="组合 79"/>
          <p:cNvGrpSpPr/>
          <p:nvPr/>
        </p:nvGrpSpPr>
        <p:grpSpPr>
          <a:xfrm>
            <a:off x="3568478" y="5326708"/>
            <a:ext cx="894259" cy="523220"/>
            <a:chOff x="2215144" y="927951"/>
            <a:chExt cx="1244730" cy="959254"/>
          </a:xfrm>
        </p:grpSpPr>
        <p:sp>
          <p:nvSpPr>
            <p:cNvPr id="81" name="平行四边形 80"/>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82"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05</a:t>
              </a:r>
              <a:endParaRPr lang="zh-CN" altLang="en-US" sz="2800" dirty="0">
                <a:solidFill>
                  <a:schemeClr val="bg1"/>
                </a:solidFill>
                <a:latin typeface="Impact" panose="020B0806030902050204" pitchFamily="34" charset="0"/>
              </a:endParaRPr>
            </a:p>
          </p:txBody>
        </p:sp>
      </p:grpSp>
      <p:grpSp>
        <p:nvGrpSpPr>
          <p:cNvPr id="83" name="组合 82"/>
          <p:cNvGrpSpPr/>
          <p:nvPr/>
        </p:nvGrpSpPr>
        <p:grpSpPr>
          <a:xfrm>
            <a:off x="4247731" y="5356797"/>
            <a:ext cx="4617488" cy="459690"/>
            <a:chOff x="4315150" y="953426"/>
            <a:chExt cx="3857250" cy="540057"/>
          </a:xfrm>
        </p:grpSpPr>
        <p:sp>
          <p:nvSpPr>
            <p:cNvPr id="84" name="矩形 83"/>
            <p:cNvSpPr/>
            <p:nvPr/>
          </p:nvSpPr>
          <p:spPr>
            <a:xfrm>
              <a:off x="4740528" y="1036090"/>
              <a:ext cx="2827147" cy="40583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总结与展望</a:t>
              </a:r>
              <a:endParaRPr lang="zh-CN" altLang="en-GB"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5" name="平行四边形 84"/>
            <p:cNvSpPr/>
            <p:nvPr/>
          </p:nvSpPr>
          <p:spPr>
            <a:xfrm>
              <a:off x="4315150" y="953426"/>
              <a:ext cx="3857250"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pic>
        <p:nvPicPr>
          <p:cNvPr id="48" name="图片 47">
            <a:extLst>
              <a:ext uri="{FF2B5EF4-FFF2-40B4-BE49-F238E27FC236}">
                <a16:creationId xmlns:a16="http://schemas.microsoft.com/office/drawing/2014/main" id="{CB4854B7-E5E9-4031-9FE7-7014941D5CAB}"/>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49011" y="57865"/>
            <a:ext cx="954306" cy="956944"/>
          </a:xfrm>
          <a:prstGeom prst="rect">
            <a:avLst/>
          </a:prstGeom>
        </p:spPr>
      </p:pic>
    </p:spTree>
    <p:extLst>
      <p:ext uri="{BB962C8B-B14F-4D97-AF65-F5344CB8AC3E}">
        <p14:creationId xmlns:p14="http://schemas.microsoft.com/office/powerpoint/2010/main" val="2934627901"/>
      </p:ext>
    </p:extLst>
  </p:cSld>
  <p:clrMapOvr>
    <a:masterClrMapping/>
  </p:clrMapOvr>
  <mc:AlternateContent xmlns:mc="http://schemas.openxmlformats.org/markup-compatibility/2006" xmlns:p14="http://schemas.microsoft.com/office/powerpoint/2010/main">
    <mc:Choice Requires="p14">
      <p:transition p14:dur="0" advTm="1768"/>
    </mc:Choice>
    <mc:Fallback xmlns="">
      <p:transition advTm="17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500" fill="hold"/>
                                        <p:tgtEl>
                                          <p:spTgt spid="64"/>
                                        </p:tgtEl>
                                        <p:attrNameLst>
                                          <p:attrName>ppt_w</p:attrName>
                                        </p:attrNameLst>
                                      </p:cBhvr>
                                      <p:tavLst>
                                        <p:tav tm="0">
                                          <p:val>
                                            <p:fltVal val="0"/>
                                          </p:val>
                                        </p:tav>
                                        <p:tav tm="100000">
                                          <p:val>
                                            <p:strVal val="#ppt_w"/>
                                          </p:val>
                                        </p:tav>
                                      </p:tavLst>
                                    </p:anim>
                                    <p:anim calcmode="lin" valueType="num">
                                      <p:cBhvr>
                                        <p:cTn id="8" dur="500" fill="hold"/>
                                        <p:tgtEl>
                                          <p:spTgt spid="64"/>
                                        </p:tgtEl>
                                        <p:attrNameLst>
                                          <p:attrName>ppt_h</p:attrName>
                                        </p:attrNameLst>
                                      </p:cBhvr>
                                      <p:tavLst>
                                        <p:tav tm="0">
                                          <p:val>
                                            <p:fltVal val="0"/>
                                          </p:val>
                                        </p:tav>
                                        <p:tav tm="100000">
                                          <p:val>
                                            <p:strVal val="#ppt_h"/>
                                          </p:val>
                                        </p:tav>
                                      </p:tavLst>
                                    </p:anim>
                                    <p:animEffect transition="in" filter="fade">
                                      <p:cBhvr>
                                        <p:cTn id="9" dur="500"/>
                                        <p:tgtEl>
                                          <p:spTgt spid="6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3"/>
                                        </p:tgtEl>
                                        <p:attrNameLst>
                                          <p:attrName>style.visibility</p:attrName>
                                        </p:attrNameLst>
                                      </p:cBhvr>
                                      <p:to>
                                        <p:strVal val="visible"/>
                                      </p:to>
                                    </p:set>
                                    <p:anim calcmode="lin" valueType="num">
                                      <p:cBhvr>
                                        <p:cTn id="12" dur="500" fill="hold"/>
                                        <p:tgtEl>
                                          <p:spTgt spid="63"/>
                                        </p:tgtEl>
                                        <p:attrNameLst>
                                          <p:attrName>ppt_w</p:attrName>
                                        </p:attrNameLst>
                                      </p:cBhvr>
                                      <p:tavLst>
                                        <p:tav tm="0">
                                          <p:val>
                                            <p:fltVal val="0"/>
                                          </p:val>
                                        </p:tav>
                                        <p:tav tm="100000">
                                          <p:val>
                                            <p:strVal val="#ppt_w"/>
                                          </p:val>
                                        </p:tav>
                                      </p:tavLst>
                                    </p:anim>
                                    <p:anim calcmode="lin" valueType="num">
                                      <p:cBhvr>
                                        <p:cTn id="13" dur="500" fill="hold"/>
                                        <p:tgtEl>
                                          <p:spTgt spid="63"/>
                                        </p:tgtEl>
                                        <p:attrNameLst>
                                          <p:attrName>ppt_h</p:attrName>
                                        </p:attrNameLst>
                                      </p:cBhvr>
                                      <p:tavLst>
                                        <p:tav tm="0">
                                          <p:val>
                                            <p:fltVal val="0"/>
                                          </p:val>
                                        </p:tav>
                                        <p:tav tm="100000">
                                          <p:val>
                                            <p:strVal val="#ppt_h"/>
                                          </p:val>
                                        </p:tav>
                                      </p:tavLst>
                                    </p:anim>
                                    <p:animEffect transition="in" filter="fade">
                                      <p:cBhvr>
                                        <p:cTn id="14" dur="500"/>
                                        <p:tgtEl>
                                          <p:spTgt spid="63"/>
                                        </p:tgtEl>
                                      </p:cBhvr>
                                    </p:animEffect>
                                  </p:childTnLst>
                                </p:cTn>
                              </p:par>
                              <p:par>
                                <p:cTn id="15" presetID="22" presetClass="entr" presetSubtype="8" fill="hold" grpId="0" nodeType="withEffect">
                                  <p:stCondLst>
                                    <p:cond delay="250"/>
                                  </p:stCondLst>
                                  <p:childTnLst>
                                    <p:set>
                                      <p:cBhvr>
                                        <p:cTn id="16" dur="1" fill="hold">
                                          <p:stCondLst>
                                            <p:cond delay="0"/>
                                          </p:stCondLst>
                                        </p:cTn>
                                        <p:tgtEl>
                                          <p:spTgt spid="41"/>
                                        </p:tgtEl>
                                        <p:attrNameLst>
                                          <p:attrName>style.visibility</p:attrName>
                                        </p:attrNameLst>
                                      </p:cBhvr>
                                      <p:to>
                                        <p:strVal val="visible"/>
                                      </p:to>
                                    </p:set>
                                    <p:animEffect transition="in" filter="wipe(left)">
                                      <p:cBhvr>
                                        <p:cTn id="1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4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249334"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车辆动力学建模</a:t>
            </a:r>
          </a:p>
        </p:txBody>
      </p:sp>
      <p:sp>
        <p:nvSpPr>
          <p:cNvPr id="12" name="矩形 11"/>
          <p:cNvSpPr/>
          <p:nvPr/>
        </p:nvSpPr>
        <p:spPr>
          <a:xfrm>
            <a:off x="0" y="635190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173" name="图片 4"/>
          <p:cNvPicPr>
            <a:picLocks noChangeAspect="1" noChangeArrowheads="1"/>
          </p:cNvPicPr>
          <p:nvPr/>
        </p:nvPicPr>
        <p:blipFill>
          <a:blip r:embed="rId3">
            <a:extLst>
              <a:ext uri="{28A0092B-C50C-407E-A947-70E740481C1C}">
                <a14:useLocalDpi xmlns:a14="http://schemas.microsoft.com/office/drawing/2010/main" val="0"/>
              </a:ext>
            </a:extLst>
          </a:blip>
          <a:srcRect l="4367" t="3159" r="5769" b="17941"/>
          <a:stretch>
            <a:fillRect/>
          </a:stretch>
        </p:blipFill>
        <p:spPr bwMode="auto">
          <a:xfrm>
            <a:off x="964040" y="2572476"/>
            <a:ext cx="4614724" cy="324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4" name="图片 5"/>
          <p:cNvPicPr>
            <a:picLocks noChangeAspect="1" noChangeArrowheads="1"/>
          </p:cNvPicPr>
          <p:nvPr/>
        </p:nvPicPr>
        <p:blipFill>
          <a:blip r:embed="rId4">
            <a:extLst>
              <a:ext uri="{28A0092B-C50C-407E-A947-70E740481C1C}">
                <a14:useLocalDpi xmlns:a14="http://schemas.microsoft.com/office/drawing/2010/main" val="0"/>
              </a:ext>
            </a:extLst>
          </a:blip>
          <a:srcRect l="4500" t="2843" r="11713" b="14468"/>
          <a:stretch>
            <a:fillRect/>
          </a:stretch>
        </p:blipFill>
        <p:spPr bwMode="auto">
          <a:xfrm>
            <a:off x="6590291" y="2533583"/>
            <a:ext cx="4465636" cy="3285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1" name="组合 30"/>
          <p:cNvGrpSpPr/>
          <p:nvPr/>
        </p:nvGrpSpPr>
        <p:grpSpPr>
          <a:xfrm>
            <a:off x="829492" y="2013531"/>
            <a:ext cx="5026364" cy="3879273"/>
            <a:chOff x="12982" y="2587"/>
            <a:chExt cx="5926" cy="5606"/>
          </a:xfrm>
        </p:grpSpPr>
        <p:sp>
          <p:nvSpPr>
            <p:cNvPr id="32"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圆角矩形 32"/>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cs typeface="Times New Roman" panose="02020603050405020304" charset="0"/>
                  <a:sym typeface="+mn-ea"/>
                </a:rPr>
                <a:t>轮胎侧向力特性</a:t>
              </a:r>
              <a:endParaRPr lang="en-US" altLang="zh-CN" sz="1600" b="1" dirty="0">
                <a:solidFill>
                  <a:schemeClr val="tx1"/>
                </a:solidFill>
                <a:latin typeface="+mn-ea"/>
                <a:cs typeface="Times New Roman" panose="02020603050405020304" charset="0"/>
                <a:sym typeface="+mn-ea"/>
              </a:endParaRPr>
            </a:p>
          </p:txBody>
        </p:sp>
      </p:grpSp>
      <p:grpSp>
        <p:nvGrpSpPr>
          <p:cNvPr id="34" name="组合 33"/>
          <p:cNvGrpSpPr/>
          <p:nvPr/>
        </p:nvGrpSpPr>
        <p:grpSpPr>
          <a:xfrm>
            <a:off x="6309927" y="2013531"/>
            <a:ext cx="5026364" cy="3879273"/>
            <a:chOff x="12982" y="2587"/>
            <a:chExt cx="5926" cy="5606"/>
          </a:xfrm>
        </p:grpSpPr>
        <p:sp>
          <p:nvSpPr>
            <p:cNvPr id="35"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cs typeface="Times New Roman" panose="02020603050405020304" charset="0"/>
                  <a:sym typeface="+mn-ea"/>
                </a:rPr>
                <a:t>轮胎纵向力特性</a:t>
              </a:r>
              <a:endParaRPr lang="en-US" altLang="zh-CN" sz="1600" b="1" dirty="0">
                <a:solidFill>
                  <a:schemeClr val="tx1"/>
                </a:solidFill>
                <a:latin typeface="+mn-ea"/>
                <a:cs typeface="Times New Roman" panose="02020603050405020304" charset="0"/>
                <a:sym typeface="+mn-ea"/>
              </a:endParaRPr>
            </a:p>
          </p:txBody>
        </p:sp>
      </p:grpSp>
      <p:sp>
        <p:nvSpPr>
          <p:cNvPr id="2" name="矩形 1"/>
          <p:cNvSpPr/>
          <p:nvPr/>
        </p:nvSpPr>
        <p:spPr>
          <a:xfrm>
            <a:off x="2374527" y="913441"/>
            <a:ext cx="8070437" cy="784830"/>
          </a:xfrm>
          <a:prstGeom prst="rect">
            <a:avLst/>
          </a:prstGeom>
        </p:spPr>
        <p:txBody>
          <a:bodyPr wrap="square">
            <a:spAutoFit/>
          </a:bodyPr>
          <a:lstStyle/>
          <a:p>
            <a:pPr indent="304800" algn="just">
              <a:lnSpc>
                <a:spcPct val="125000"/>
              </a:lnSpc>
              <a:spcAft>
                <a:spcPts val="0"/>
              </a:spcAft>
            </a:pPr>
            <a:r>
              <a:rPr lang="zh-CN" altLang="zh-CN" kern="100" dirty="0">
                <a:latin typeface="楷体" panose="02010609060101010101" pitchFamily="49" charset="-122"/>
                <a:ea typeface="楷体" panose="02010609060101010101" pitchFamily="49" charset="-122"/>
              </a:rPr>
              <a:t>魔术公式一般形式为</a:t>
            </a:r>
            <a:r>
              <a:rPr lang="zh-CN" altLang="zh-CN" kern="100" dirty="0">
                <a:latin typeface="Times New Roman" panose="02020603050405020304" pitchFamily="18" charset="0"/>
              </a:rPr>
              <a:t>：</a:t>
            </a:r>
            <a:endParaRPr lang="en-US" altLang="zh-CN" kern="100" dirty="0">
              <a:latin typeface="Times New Roman" panose="02020603050405020304" pitchFamily="18" charset="0"/>
            </a:endParaRPr>
          </a:p>
          <a:p>
            <a:pPr indent="304800" algn="just">
              <a:lnSpc>
                <a:spcPct val="125000"/>
              </a:lnSpc>
              <a:spcAft>
                <a:spcPts val="0"/>
              </a:spcAft>
            </a:pPr>
            <a:r>
              <a:rPr lang="zh-CN" altLang="en-US" kern="100" dirty="0">
                <a:latin typeface="Times New Roman" panose="02020603050405020304" pitchFamily="18" charset="0"/>
                <a:ea typeface="楷体" panose="02010609060101010101" pitchFamily="49" charset="-122"/>
              </a:rPr>
              <a:t>本文选择</a:t>
            </a:r>
            <a:r>
              <a:rPr lang="en-US" altLang="zh-CN" dirty="0">
                <a:latin typeface="Times New Roman" panose="02020603050405020304" pitchFamily="18" charset="0"/>
                <a:ea typeface="楷体" panose="02010609060101010101" pitchFamily="49" charset="-122"/>
              </a:rPr>
              <a:t>225/60 R80</a:t>
            </a:r>
            <a:r>
              <a:rPr lang="zh-CN" altLang="en-US" dirty="0">
                <a:latin typeface="Times New Roman" panose="02020603050405020304" pitchFamily="18" charset="0"/>
                <a:ea typeface="楷体" panose="02010609060101010101" pitchFamily="49" charset="-122"/>
              </a:rPr>
              <a:t>轮胎，并对其轮胎特性进行分析。</a:t>
            </a:r>
            <a:endParaRPr lang="en-US" altLang="zh-CN" kern="100" dirty="0">
              <a:latin typeface="Times New Roman" panose="02020603050405020304" pitchFamily="18" charset="0"/>
              <a:ea typeface="楷体" panose="02010609060101010101" pitchFamily="49" charset="-122"/>
            </a:endParaRPr>
          </a:p>
        </p:txBody>
      </p:sp>
      <p:sp>
        <p:nvSpPr>
          <p:cNvPr id="3" name="Rectangle 8"/>
          <p:cNvSpPr>
            <a:spLocks noChangeArrowheads="1"/>
          </p:cNvSpPr>
          <p:nvPr/>
        </p:nvSpPr>
        <p:spPr bwMode="auto">
          <a:xfrm>
            <a:off x="3157152" y="10182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636816097"/>
              </p:ext>
            </p:extLst>
          </p:nvPr>
        </p:nvGraphicFramePr>
        <p:xfrm>
          <a:off x="4952335" y="914081"/>
          <a:ext cx="4574864" cy="483747"/>
        </p:xfrm>
        <a:graphic>
          <a:graphicData uri="http://schemas.openxmlformats.org/presentationml/2006/ole">
            <mc:AlternateContent xmlns:mc="http://schemas.openxmlformats.org/markup-compatibility/2006">
              <mc:Choice xmlns:v="urn:schemas-microsoft-com:vml" Requires="v">
                <p:oleObj name="Equation" r:id="rId5" imgW="3148234" imgH="330057" progId="Equation.DSMT4">
                  <p:embed/>
                </p:oleObj>
              </mc:Choice>
              <mc:Fallback>
                <p:oleObj name="Equation" r:id="rId5" imgW="3148234" imgH="330057"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2335" y="914081"/>
                        <a:ext cx="4574864" cy="483747"/>
                      </a:xfrm>
                      <a:prstGeom prst="rect">
                        <a:avLst/>
                      </a:prstGeom>
                      <a:noFill/>
                    </p:spPr>
                  </p:pic>
                </p:oleObj>
              </mc:Fallback>
            </mc:AlternateContent>
          </a:graphicData>
        </a:graphic>
      </p:graphicFrame>
      <p:grpSp>
        <p:nvGrpSpPr>
          <p:cNvPr id="71" name="组合 70"/>
          <p:cNvGrpSpPr/>
          <p:nvPr/>
        </p:nvGrpSpPr>
        <p:grpSpPr>
          <a:xfrm>
            <a:off x="386195" y="131117"/>
            <a:ext cx="563775" cy="563774"/>
            <a:chOff x="5147024" y="2437566"/>
            <a:chExt cx="1713834" cy="1713832"/>
          </a:xfrm>
        </p:grpSpPr>
        <p:sp>
          <p:nvSpPr>
            <p:cNvPr id="72" name="椭圆 71"/>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73" name="椭圆 72"/>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74" name="组合 73"/>
            <p:cNvGrpSpPr/>
            <p:nvPr/>
          </p:nvGrpSpPr>
          <p:grpSpPr>
            <a:xfrm>
              <a:off x="5580419" y="2873421"/>
              <a:ext cx="847045" cy="842122"/>
              <a:chOff x="5549900" y="2886075"/>
              <a:chExt cx="1092200" cy="1085850"/>
            </a:xfrm>
            <a:solidFill>
              <a:schemeClr val="bg1"/>
            </a:solidFill>
          </p:grpSpPr>
          <p:sp>
            <p:nvSpPr>
              <p:cNvPr id="75"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p14:dur="0" advTm="44355"/>
    </mc:Choice>
    <mc:Fallback xmlns="">
      <p:transition advTm="44355"/>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249334" cy="800219"/>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车辆动力学建模</a:t>
            </a:r>
          </a:p>
          <a:p>
            <a:pPr defTabSz="685800">
              <a:defRPr/>
            </a:pPr>
            <a:endParaRPr lang="zh-CN" altLang="en-US" sz="2300" dirty="0">
              <a:solidFill>
                <a:srgbClr val="224982"/>
              </a:solidFill>
              <a:latin typeface="微软雅黑" panose="020B0503020204020204" pitchFamily="34" charset="-122"/>
              <a:ea typeface="微软雅黑" panose="020B0503020204020204" pitchFamily="34" charset="-122"/>
            </a:endParaRPr>
          </a:p>
        </p:txBody>
      </p:sp>
      <p:sp>
        <p:nvSpPr>
          <p:cNvPr id="12" name="矩形 11"/>
          <p:cNvSpPr/>
          <p:nvPr/>
        </p:nvSpPr>
        <p:spPr>
          <a:xfrm>
            <a:off x="0" y="635190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Rectangle 2"/>
          <p:cNvSpPr>
            <a:spLocks noChangeArrowheads="1"/>
          </p:cNvSpPr>
          <p:nvPr/>
        </p:nvSpPr>
        <p:spPr bwMode="auto">
          <a:xfrm>
            <a:off x="418308" y="18657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3737900352"/>
              </p:ext>
            </p:extLst>
          </p:nvPr>
        </p:nvGraphicFramePr>
        <p:xfrm>
          <a:off x="783309" y="1766388"/>
          <a:ext cx="4366128" cy="3291563"/>
        </p:xfrm>
        <a:graphic>
          <a:graphicData uri="http://schemas.openxmlformats.org/presentationml/2006/ole">
            <mc:AlternateContent xmlns:mc="http://schemas.openxmlformats.org/markup-compatibility/2006">
              <mc:Choice xmlns:v="urn:schemas-microsoft-com:vml" Requires="v">
                <p:oleObj name="Visio" r:id="rId4" imgW="6610423" imgH="5467230" progId="Visio.Drawing.15">
                  <p:embed/>
                </p:oleObj>
              </mc:Choice>
              <mc:Fallback>
                <p:oleObj name="Visio" r:id="rId4" imgW="6610423" imgH="5467230" progId="Visio.Drawing.15">
                  <p:embed/>
                  <p:pic>
                    <p:nvPicPr>
                      <p:cNvPr id="0" name="Object 1"/>
                      <p:cNvPicPr>
                        <a:picLocks noChangeAspect="1" noChangeArrowheads="1"/>
                      </p:cNvPicPr>
                      <p:nvPr/>
                    </p:nvPicPr>
                    <p:blipFill>
                      <a:blip r:embed="rId5"/>
                      <a:srcRect/>
                      <a:stretch>
                        <a:fillRect/>
                      </a:stretch>
                    </p:blipFill>
                    <p:spPr bwMode="auto">
                      <a:xfrm>
                        <a:off x="783309" y="1766388"/>
                        <a:ext cx="4366128" cy="3291563"/>
                      </a:xfrm>
                      <a:prstGeom prst="rect">
                        <a:avLst/>
                      </a:prstGeom>
                      <a:noFill/>
                    </p:spPr>
                  </p:pic>
                </p:oleObj>
              </mc:Fallback>
            </mc:AlternateContent>
          </a:graphicData>
        </a:graphic>
      </p:graphicFrame>
      <p:sp>
        <p:nvSpPr>
          <p:cNvPr id="4" name="矩形 3"/>
          <p:cNvSpPr/>
          <p:nvPr/>
        </p:nvSpPr>
        <p:spPr>
          <a:xfrm>
            <a:off x="5597236" y="1254679"/>
            <a:ext cx="6096000" cy="754694"/>
          </a:xfrm>
          <a:prstGeom prst="rect">
            <a:avLst/>
          </a:prstGeom>
        </p:spPr>
        <p:txBody>
          <a:bodyPr>
            <a:spAutoFit/>
          </a:bodyPr>
          <a:lstStyle/>
          <a:p>
            <a:pPr indent="457200">
              <a:lnSpc>
                <a:spcPct val="125000"/>
              </a:lnSpc>
            </a:pPr>
            <a:r>
              <a:rPr lang="zh-CN" altLang="en-US" dirty="0">
                <a:latin typeface="楷体" panose="02010609060101010101" pitchFamily="49" charset="-122"/>
                <a:ea typeface="楷体" panose="02010609060101010101" pitchFamily="49" charset="-122"/>
              </a:rPr>
              <a:t>结合车辆二自由度动力学模型与小角度假设条件下魔术轮胎模型，得到车辆系统模型作为模型预测的基础</a:t>
            </a:r>
            <a:r>
              <a:rPr lang="zh-CN" altLang="en-US" dirty="0"/>
              <a:t>：</a:t>
            </a:r>
          </a:p>
        </p:txBody>
      </p:sp>
      <p:sp>
        <p:nvSpPr>
          <p:cNvPr id="5" name="Rectangle 4"/>
          <p:cNvSpPr>
            <a:spLocks noChangeArrowheads="1"/>
          </p:cNvSpPr>
          <p:nvPr/>
        </p:nvSpPr>
        <p:spPr bwMode="auto">
          <a:xfrm>
            <a:off x="6890327" y="2122517"/>
            <a:ext cx="1410285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2035087531"/>
              </p:ext>
            </p:extLst>
          </p:nvPr>
        </p:nvGraphicFramePr>
        <p:xfrm>
          <a:off x="6578102" y="2028706"/>
          <a:ext cx="4065124" cy="2412537"/>
        </p:xfrm>
        <a:graphic>
          <a:graphicData uri="http://schemas.openxmlformats.org/presentationml/2006/ole">
            <mc:AlternateContent xmlns:mc="http://schemas.openxmlformats.org/markup-compatibility/2006">
              <mc:Choice xmlns:v="urn:schemas-microsoft-com:vml" Requires="v">
                <p:oleObj name="Equation" r:id="rId6" imgW="3213100" imgH="1905000" progId="Equation.DSMT4">
                  <p:embed/>
                </p:oleObj>
              </mc:Choice>
              <mc:Fallback>
                <p:oleObj name="Equation" r:id="rId6" imgW="3213100" imgH="19050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78102" y="2028706"/>
                        <a:ext cx="4065124" cy="2412537"/>
                      </a:xfrm>
                      <a:prstGeom prst="rect">
                        <a:avLst/>
                      </a:prstGeom>
                      <a:noFill/>
                    </p:spPr>
                  </p:pic>
                </p:oleObj>
              </mc:Fallback>
            </mc:AlternateContent>
          </a:graphicData>
        </a:graphic>
      </p:graphicFrame>
      <p:sp>
        <p:nvSpPr>
          <p:cNvPr id="7" name="文本框 6"/>
          <p:cNvSpPr txBox="1"/>
          <p:nvPr/>
        </p:nvSpPr>
        <p:spPr>
          <a:xfrm>
            <a:off x="1669555" y="5042829"/>
            <a:ext cx="2900218" cy="36933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车辆二自由度动力学模型</a:t>
            </a:r>
          </a:p>
        </p:txBody>
      </p:sp>
      <p:graphicFrame>
        <p:nvGraphicFramePr>
          <p:cNvPr id="9" name="对象 8"/>
          <p:cNvGraphicFramePr>
            <a:graphicFrameLocks noChangeAspect="1"/>
          </p:cNvGraphicFramePr>
          <p:nvPr>
            <p:extLst>
              <p:ext uri="{D42A27DB-BD31-4B8C-83A1-F6EECF244321}">
                <p14:modId xmlns:p14="http://schemas.microsoft.com/office/powerpoint/2010/main" val="1592667554"/>
              </p:ext>
            </p:extLst>
          </p:nvPr>
        </p:nvGraphicFramePr>
        <p:xfrm>
          <a:off x="7159700" y="4643713"/>
          <a:ext cx="2383640" cy="381909"/>
        </p:xfrm>
        <a:graphic>
          <a:graphicData uri="http://schemas.openxmlformats.org/presentationml/2006/ole">
            <mc:AlternateContent xmlns:mc="http://schemas.openxmlformats.org/markup-compatibility/2006">
              <mc:Choice xmlns:v="urn:schemas-microsoft-com:vml" Requires="v">
                <p:oleObj name="Equation" r:id="rId8" imgW="1727200" imgH="279400" progId="Equation.DSMT4">
                  <p:embed/>
                </p:oleObj>
              </mc:Choice>
              <mc:Fallback>
                <p:oleObj name="Equation" r:id="rId8" imgW="1727200" imgH="279400" progId="Equation.DSMT4">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59700" y="4643713"/>
                        <a:ext cx="2383640" cy="381909"/>
                      </a:xfrm>
                      <a:prstGeom prst="rect">
                        <a:avLst/>
                      </a:prstGeom>
                      <a:noFill/>
                    </p:spPr>
                  </p:pic>
                </p:oleObj>
              </mc:Fallback>
            </mc:AlternateContent>
          </a:graphicData>
        </a:graphic>
      </p:graphicFrame>
      <p:sp>
        <p:nvSpPr>
          <p:cNvPr id="10" name="Rectangle 9"/>
          <p:cNvSpPr>
            <a:spLocks noChangeArrowheads="1"/>
          </p:cNvSpPr>
          <p:nvPr/>
        </p:nvSpPr>
        <p:spPr bwMode="auto">
          <a:xfrm>
            <a:off x="5855855" y="5145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grpSp>
        <p:nvGrpSpPr>
          <p:cNvPr id="19" name="组合 18"/>
          <p:cNvGrpSpPr/>
          <p:nvPr/>
        </p:nvGrpSpPr>
        <p:grpSpPr>
          <a:xfrm>
            <a:off x="5734304" y="4643708"/>
            <a:ext cx="1425393" cy="338554"/>
            <a:chOff x="6940198" y="5337649"/>
            <a:chExt cx="1606881" cy="369721"/>
          </a:xfrm>
        </p:grpSpPr>
        <p:sp>
          <p:nvSpPr>
            <p:cNvPr id="20" name=" 220"/>
            <p:cNvSpPr/>
            <p:nvPr/>
          </p:nvSpPr>
          <p:spPr>
            <a:xfrm>
              <a:off x="6940198" y="5396961"/>
              <a:ext cx="1532285" cy="279254"/>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endParaRPr lang="en-US" altLang="zh-CN" dirty="0"/>
            </a:p>
          </p:txBody>
        </p:sp>
        <p:sp>
          <p:nvSpPr>
            <p:cNvPr id="22" name="矩形 21"/>
            <p:cNvSpPr/>
            <p:nvPr/>
          </p:nvSpPr>
          <p:spPr>
            <a:xfrm>
              <a:off x="6940201" y="5337649"/>
              <a:ext cx="1606878" cy="369721"/>
            </a:xfrm>
            <a:prstGeom prst="rect">
              <a:avLst/>
            </a:prstGeom>
          </p:spPr>
          <p:txBody>
            <a:bodyPr wrap="none">
              <a:spAutoFit/>
            </a:bodyPr>
            <a:lstStyle/>
            <a:p>
              <a:pPr fontAlgn="base">
                <a:spcBef>
                  <a:spcPct val="0"/>
                </a:spcBef>
                <a:spcAft>
                  <a:spcPct val="0"/>
                </a:spcAft>
              </a:pPr>
              <a:r>
                <a:rPr lang="zh-CN" altLang="en-US" sz="1600" b="1" dirty="0">
                  <a:solidFill>
                    <a:srgbClr val="FFFFFF"/>
                  </a:solidFill>
                  <a:latin typeface="楷体" panose="02010609060101010101" pitchFamily="49" charset="-122"/>
                  <a:ea typeface="楷体" panose="02010609060101010101" pitchFamily="49" charset="-122"/>
                </a:rPr>
                <a:t>系统状态量</a:t>
              </a:r>
              <a:r>
                <a:rPr lang="zh-CN" altLang="en-US" sz="1600" b="1" dirty="0">
                  <a:solidFill>
                    <a:srgbClr val="FFFFFF"/>
                  </a:solidFill>
                </a:rPr>
                <a:t>：</a:t>
              </a:r>
              <a:endParaRPr lang="en-US" altLang="zh-CN" sz="1600" b="1" dirty="0">
                <a:solidFill>
                  <a:srgbClr val="FFFFFF"/>
                </a:solidFill>
              </a:endParaRPr>
            </a:p>
          </p:txBody>
        </p:sp>
      </p:grpSp>
      <p:grpSp>
        <p:nvGrpSpPr>
          <p:cNvPr id="23" name="组合 22"/>
          <p:cNvGrpSpPr/>
          <p:nvPr/>
        </p:nvGrpSpPr>
        <p:grpSpPr>
          <a:xfrm>
            <a:off x="5734305" y="5145905"/>
            <a:ext cx="1425395" cy="338554"/>
            <a:chOff x="6940198" y="5337655"/>
            <a:chExt cx="1606883" cy="369721"/>
          </a:xfrm>
        </p:grpSpPr>
        <p:sp>
          <p:nvSpPr>
            <p:cNvPr id="24" name=" 220"/>
            <p:cNvSpPr/>
            <p:nvPr/>
          </p:nvSpPr>
          <p:spPr>
            <a:xfrm>
              <a:off x="6940198" y="5396961"/>
              <a:ext cx="1532285" cy="279254"/>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endParaRPr lang="en-US" altLang="zh-CN" dirty="0"/>
            </a:p>
          </p:txBody>
        </p:sp>
        <p:sp>
          <p:nvSpPr>
            <p:cNvPr id="25" name="矩形 24"/>
            <p:cNvSpPr/>
            <p:nvPr/>
          </p:nvSpPr>
          <p:spPr>
            <a:xfrm>
              <a:off x="6940203" y="5337655"/>
              <a:ext cx="1606878" cy="369721"/>
            </a:xfrm>
            <a:prstGeom prst="rect">
              <a:avLst/>
            </a:prstGeom>
          </p:spPr>
          <p:txBody>
            <a:bodyPr wrap="none">
              <a:spAutoFit/>
            </a:bodyPr>
            <a:lstStyle/>
            <a:p>
              <a:pPr fontAlgn="base">
                <a:spcBef>
                  <a:spcPct val="0"/>
                </a:spcBef>
                <a:spcAft>
                  <a:spcPct val="0"/>
                </a:spcAft>
              </a:pPr>
              <a:r>
                <a:rPr lang="zh-CN" altLang="en-US" sz="1600" b="1" dirty="0">
                  <a:solidFill>
                    <a:srgbClr val="FFFFFF"/>
                  </a:solidFill>
                  <a:latin typeface="楷体" panose="02010609060101010101" pitchFamily="49" charset="-122"/>
                  <a:ea typeface="楷体" panose="02010609060101010101" pitchFamily="49" charset="-122"/>
                </a:rPr>
                <a:t>系统控制量</a:t>
              </a:r>
              <a:r>
                <a:rPr lang="zh-CN" altLang="en-US" sz="1600" b="1" dirty="0">
                  <a:solidFill>
                    <a:srgbClr val="FFFFFF"/>
                  </a:solidFill>
                </a:rPr>
                <a:t>：</a:t>
              </a:r>
              <a:endParaRPr lang="en-US" altLang="zh-CN" sz="1600" b="1" dirty="0">
                <a:solidFill>
                  <a:srgbClr val="FFFFFF"/>
                </a:solidFill>
              </a:endParaRPr>
            </a:p>
          </p:txBody>
        </p:sp>
      </p:grpSp>
      <p:grpSp>
        <p:nvGrpSpPr>
          <p:cNvPr id="26" name="组合 25"/>
          <p:cNvGrpSpPr/>
          <p:nvPr/>
        </p:nvGrpSpPr>
        <p:grpSpPr>
          <a:xfrm>
            <a:off x="5734307" y="5630400"/>
            <a:ext cx="1425394" cy="338554"/>
            <a:chOff x="6940198" y="5337655"/>
            <a:chExt cx="1606883" cy="369721"/>
          </a:xfrm>
        </p:grpSpPr>
        <p:sp>
          <p:nvSpPr>
            <p:cNvPr id="27" name=" 220"/>
            <p:cNvSpPr/>
            <p:nvPr/>
          </p:nvSpPr>
          <p:spPr>
            <a:xfrm>
              <a:off x="6940198" y="5396961"/>
              <a:ext cx="1532285" cy="279254"/>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endParaRPr lang="en-US" altLang="zh-CN" dirty="0"/>
            </a:p>
          </p:txBody>
        </p:sp>
        <p:sp>
          <p:nvSpPr>
            <p:cNvPr id="28" name="矩形 27"/>
            <p:cNvSpPr/>
            <p:nvPr/>
          </p:nvSpPr>
          <p:spPr>
            <a:xfrm>
              <a:off x="6940203" y="5337655"/>
              <a:ext cx="1606878" cy="369721"/>
            </a:xfrm>
            <a:prstGeom prst="rect">
              <a:avLst/>
            </a:prstGeom>
          </p:spPr>
          <p:txBody>
            <a:bodyPr wrap="none">
              <a:spAutoFit/>
            </a:bodyPr>
            <a:lstStyle/>
            <a:p>
              <a:pPr fontAlgn="base">
                <a:spcBef>
                  <a:spcPct val="0"/>
                </a:spcBef>
                <a:spcAft>
                  <a:spcPct val="0"/>
                </a:spcAft>
              </a:pPr>
              <a:r>
                <a:rPr lang="zh-CN" altLang="en-US" sz="1600" b="1" dirty="0">
                  <a:solidFill>
                    <a:srgbClr val="FFFFFF"/>
                  </a:solidFill>
                  <a:latin typeface="楷体" panose="02010609060101010101" pitchFamily="49" charset="-122"/>
                  <a:ea typeface="楷体" panose="02010609060101010101" pitchFamily="49" charset="-122"/>
                </a:rPr>
                <a:t>系统输出量</a:t>
              </a:r>
              <a:r>
                <a:rPr lang="zh-CN" altLang="en-US" sz="1600" b="1" dirty="0">
                  <a:solidFill>
                    <a:srgbClr val="FFFFFF"/>
                  </a:solidFill>
                </a:rPr>
                <a:t>：</a:t>
              </a:r>
              <a:endParaRPr lang="en-US" altLang="zh-CN" sz="1600" b="1" dirty="0">
                <a:solidFill>
                  <a:srgbClr val="FFFFFF"/>
                </a:solidFill>
              </a:endParaRPr>
            </a:p>
          </p:txBody>
        </p:sp>
      </p:grpSp>
      <p:sp>
        <p:nvSpPr>
          <p:cNvPr id="13" name="Rectangle 11"/>
          <p:cNvSpPr>
            <a:spLocks noChangeArrowheads="1"/>
          </p:cNvSpPr>
          <p:nvPr/>
        </p:nvSpPr>
        <p:spPr bwMode="auto">
          <a:xfrm>
            <a:off x="7159701" y="5218080"/>
            <a:ext cx="1558426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4" name="对象 13"/>
          <p:cNvGraphicFramePr>
            <a:graphicFrameLocks noChangeAspect="1"/>
          </p:cNvGraphicFramePr>
          <p:nvPr>
            <p:extLst>
              <p:ext uri="{D42A27DB-BD31-4B8C-83A1-F6EECF244321}">
                <p14:modId xmlns:p14="http://schemas.microsoft.com/office/powerpoint/2010/main" val="2204155642"/>
              </p:ext>
            </p:extLst>
          </p:nvPr>
        </p:nvGraphicFramePr>
        <p:xfrm>
          <a:off x="7159700" y="5218081"/>
          <a:ext cx="535709" cy="304380"/>
        </p:xfrm>
        <a:graphic>
          <a:graphicData uri="http://schemas.openxmlformats.org/presentationml/2006/ole">
            <mc:AlternateContent xmlns:mc="http://schemas.openxmlformats.org/markup-compatibility/2006">
              <mc:Choice xmlns:v="urn:schemas-microsoft-com:vml" Requires="v">
                <p:oleObj name="Equation" r:id="rId10" imgW="418918" imgH="241195" progId="Equation.DSMT4">
                  <p:embed/>
                </p:oleObj>
              </mc:Choice>
              <mc:Fallback>
                <p:oleObj name="Equation" r:id="rId10" imgW="418918" imgH="241195" progId="Equation.DSMT4">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59700" y="5218081"/>
                        <a:ext cx="535709" cy="304380"/>
                      </a:xfrm>
                      <a:prstGeom prst="rect">
                        <a:avLst/>
                      </a:prstGeom>
                      <a:noFill/>
                    </p:spPr>
                  </p:pic>
                </p:oleObj>
              </mc:Fallback>
            </mc:AlternateContent>
          </a:graphicData>
        </a:graphic>
      </p:graphicFrame>
      <p:sp>
        <p:nvSpPr>
          <p:cNvPr id="15" name="Rectangle 13"/>
          <p:cNvSpPr>
            <a:spLocks noChangeArrowheads="1"/>
          </p:cNvSpPr>
          <p:nvPr/>
        </p:nvSpPr>
        <p:spPr bwMode="auto">
          <a:xfrm>
            <a:off x="7159700" y="56752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6" name="对象 15"/>
          <p:cNvGraphicFramePr>
            <a:graphicFrameLocks noChangeAspect="1"/>
          </p:cNvGraphicFramePr>
          <p:nvPr>
            <p:extLst>
              <p:ext uri="{D42A27DB-BD31-4B8C-83A1-F6EECF244321}">
                <p14:modId xmlns:p14="http://schemas.microsoft.com/office/powerpoint/2010/main" val="1833538166"/>
              </p:ext>
            </p:extLst>
          </p:nvPr>
        </p:nvGraphicFramePr>
        <p:xfrm>
          <a:off x="7159697" y="5586907"/>
          <a:ext cx="876265" cy="330022"/>
        </p:xfrm>
        <a:graphic>
          <a:graphicData uri="http://schemas.openxmlformats.org/presentationml/2006/ole">
            <mc:AlternateContent xmlns:mc="http://schemas.openxmlformats.org/markup-compatibility/2006">
              <mc:Choice xmlns:v="urn:schemas-microsoft-com:vml" Requires="v">
                <p:oleObj name="Equation" r:id="rId12" imgW="736600" imgH="279400" progId="Equation.DSMT4">
                  <p:embed/>
                </p:oleObj>
              </mc:Choice>
              <mc:Fallback>
                <p:oleObj name="Equation" r:id="rId12" imgW="736600" imgH="279400" progId="Equation.DSMT4">
                  <p:embed/>
                  <p:pic>
                    <p:nvPicPr>
                      <p:cNvPr id="0"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59697" y="5586907"/>
                        <a:ext cx="876265" cy="330022"/>
                      </a:xfrm>
                      <a:prstGeom prst="rect">
                        <a:avLst/>
                      </a:prstGeom>
                      <a:noFill/>
                    </p:spPr>
                  </p:pic>
                </p:oleObj>
              </mc:Fallback>
            </mc:AlternateContent>
          </a:graphicData>
        </a:graphic>
      </p:graphicFrame>
      <p:grpSp>
        <p:nvGrpSpPr>
          <p:cNvPr id="37" name="组合 36"/>
          <p:cNvGrpSpPr/>
          <p:nvPr/>
        </p:nvGrpSpPr>
        <p:grpSpPr>
          <a:xfrm>
            <a:off x="386195" y="131117"/>
            <a:ext cx="563775" cy="563774"/>
            <a:chOff x="5147024" y="2437566"/>
            <a:chExt cx="1713834" cy="1713832"/>
          </a:xfrm>
        </p:grpSpPr>
        <p:sp>
          <p:nvSpPr>
            <p:cNvPr id="38" name="椭圆 37"/>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椭圆 39"/>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3" name="组合 42"/>
            <p:cNvGrpSpPr/>
            <p:nvPr/>
          </p:nvGrpSpPr>
          <p:grpSpPr>
            <a:xfrm>
              <a:off x="5580419" y="2873421"/>
              <a:ext cx="847045" cy="842122"/>
              <a:chOff x="5549900" y="2886075"/>
              <a:chExt cx="1092200" cy="1085850"/>
            </a:xfrm>
            <a:solidFill>
              <a:schemeClr val="bg1"/>
            </a:solidFill>
          </p:grpSpPr>
          <p:sp>
            <p:nvSpPr>
              <p:cNvPr id="44"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custDataLst>
      <p:tags r:id="rId1"/>
    </p:custDataLst>
    <p:extLst>
      <p:ext uri="{BB962C8B-B14F-4D97-AF65-F5344CB8AC3E}">
        <p14:creationId xmlns:p14="http://schemas.microsoft.com/office/powerpoint/2010/main" val="2735324119"/>
      </p:ext>
    </p:extLst>
  </p:cSld>
  <p:clrMapOvr>
    <a:masterClrMapping/>
  </p:clrMapOvr>
  <mc:AlternateContent xmlns:mc="http://schemas.openxmlformats.org/markup-compatibility/2006" xmlns:p14="http://schemas.microsoft.com/office/powerpoint/2010/main">
    <mc:Choice Requires="p14">
      <p:transition p14:dur="0" advTm="29310"/>
    </mc:Choice>
    <mc:Fallback xmlns="">
      <p:transition advTm="293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 y="22564"/>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83923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目标函数及约束条件</a:t>
            </a:r>
          </a:p>
        </p:txBody>
      </p:sp>
      <p:sp>
        <p:nvSpPr>
          <p:cNvPr id="12" name="矩形 11"/>
          <p:cNvSpPr/>
          <p:nvPr/>
        </p:nvSpPr>
        <p:spPr>
          <a:xfrm>
            <a:off x="0" y="635190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Rectangle 2"/>
          <p:cNvSpPr>
            <a:spLocks noChangeArrowheads="1"/>
          </p:cNvSpPr>
          <p:nvPr/>
        </p:nvSpPr>
        <p:spPr bwMode="auto">
          <a:xfrm>
            <a:off x="8256494" y="40039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9"/>
          <p:cNvSpPr>
            <a:spLocks noChangeArrowheads="1"/>
          </p:cNvSpPr>
          <p:nvPr/>
        </p:nvSpPr>
        <p:spPr bwMode="auto">
          <a:xfrm>
            <a:off x="5855855" y="5145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 name="Rectangle 11"/>
          <p:cNvSpPr>
            <a:spLocks noChangeArrowheads="1"/>
          </p:cNvSpPr>
          <p:nvPr/>
        </p:nvSpPr>
        <p:spPr bwMode="auto">
          <a:xfrm>
            <a:off x="7159701" y="5218080"/>
            <a:ext cx="1558426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5" name="Rectangle 13"/>
          <p:cNvSpPr>
            <a:spLocks noChangeArrowheads="1"/>
          </p:cNvSpPr>
          <p:nvPr/>
        </p:nvSpPr>
        <p:spPr bwMode="auto">
          <a:xfrm>
            <a:off x="7159700" y="56752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7" name="组合 36"/>
          <p:cNvGrpSpPr/>
          <p:nvPr/>
        </p:nvGrpSpPr>
        <p:grpSpPr>
          <a:xfrm>
            <a:off x="386195" y="131117"/>
            <a:ext cx="563775" cy="563774"/>
            <a:chOff x="5147024" y="2437566"/>
            <a:chExt cx="1713834" cy="1713832"/>
          </a:xfrm>
        </p:grpSpPr>
        <p:sp>
          <p:nvSpPr>
            <p:cNvPr id="38" name="椭圆 37"/>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椭圆 39"/>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3" name="组合 42"/>
            <p:cNvGrpSpPr/>
            <p:nvPr/>
          </p:nvGrpSpPr>
          <p:grpSpPr>
            <a:xfrm>
              <a:off x="5580419" y="2873421"/>
              <a:ext cx="847045" cy="842122"/>
              <a:chOff x="5549900" y="2886075"/>
              <a:chExt cx="1092200" cy="1085850"/>
            </a:xfrm>
            <a:solidFill>
              <a:schemeClr val="bg1"/>
            </a:solidFill>
          </p:grpSpPr>
          <p:sp>
            <p:nvSpPr>
              <p:cNvPr id="44"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51" name="Rectangle 1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3" name="Rectangle 16"/>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5"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41" name="对象 240"/>
          <p:cNvGraphicFramePr>
            <a:graphicFrameLocks noChangeAspect="1"/>
          </p:cNvGraphicFramePr>
          <p:nvPr>
            <p:extLst>
              <p:ext uri="{D42A27DB-BD31-4B8C-83A1-F6EECF244321}">
                <p14:modId xmlns:p14="http://schemas.microsoft.com/office/powerpoint/2010/main" val="1336183675"/>
              </p:ext>
            </p:extLst>
          </p:nvPr>
        </p:nvGraphicFramePr>
        <p:xfrm>
          <a:off x="6019775" y="1359198"/>
          <a:ext cx="5903913" cy="739775"/>
        </p:xfrm>
        <a:graphic>
          <a:graphicData uri="http://schemas.openxmlformats.org/presentationml/2006/ole">
            <mc:AlternateContent xmlns:mc="http://schemas.openxmlformats.org/markup-compatibility/2006">
              <mc:Choice xmlns:v="urn:schemas-microsoft-com:vml" Requires="v">
                <p:oleObj name="Equation" r:id="rId4" imgW="3644640" imgH="457200" progId="Equation.DSMT4">
                  <p:embed/>
                </p:oleObj>
              </mc:Choice>
              <mc:Fallback>
                <p:oleObj name="Equation" r:id="rId4" imgW="3644640" imgH="457200" progId="Equation.DSMT4">
                  <p:embed/>
                  <p:pic>
                    <p:nvPicPr>
                      <p:cNvPr id="0" name=""/>
                      <p:cNvPicPr>
                        <a:picLocks noChangeAspect="1" noChangeArrowheads="1"/>
                      </p:cNvPicPr>
                      <p:nvPr/>
                    </p:nvPicPr>
                    <p:blipFill>
                      <a:blip r:embed="rId5"/>
                      <a:srcRect/>
                      <a:stretch>
                        <a:fillRect/>
                      </a:stretch>
                    </p:blipFill>
                    <p:spPr bwMode="auto">
                      <a:xfrm>
                        <a:off x="6019775" y="1359198"/>
                        <a:ext cx="5903913" cy="739775"/>
                      </a:xfrm>
                      <a:prstGeom prst="rect">
                        <a:avLst/>
                      </a:prstGeom>
                      <a:noFill/>
                    </p:spPr>
                  </p:pic>
                </p:oleObj>
              </mc:Fallback>
            </mc:AlternateContent>
          </a:graphicData>
        </a:graphic>
      </p:graphicFrame>
      <p:sp>
        <p:nvSpPr>
          <p:cNvPr id="242" name="圆角矩形 241"/>
          <p:cNvSpPr/>
          <p:nvPr/>
        </p:nvSpPr>
        <p:spPr>
          <a:xfrm>
            <a:off x="6788075" y="1376180"/>
            <a:ext cx="2614108" cy="754347"/>
          </a:xfrm>
          <a:prstGeom prst="roundRect">
            <a:avLst/>
          </a:prstGeom>
          <a:noFill/>
          <a:ln w="19050">
            <a:solidFill>
              <a:srgbClr val="375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noFill/>
              </a:rPr>
              <a:t> </a:t>
            </a:r>
            <a:endParaRPr lang="zh-CN" altLang="en-US" dirty="0">
              <a:noFill/>
            </a:endParaRPr>
          </a:p>
        </p:txBody>
      </p:sp>
      <p:sp>
        <p:nvSpPr>
          <p:cNvPr id="243" name="圆角矩形 242"/>
          <p:cNvSpPr/>
          <p:nvPr/>
        </p:nvSpPr>
        <p:spPr>
          <a:xfrm>
            <a:off x="9586093" y="1358748"/>
            <a:ext cx="1693046" cy="754347"/>
          </a:xfrm>
          <a:prstGeom prst="roundRect">
            <a:avLst/>
          </a:prstGeom>
          <a:noFill/>
          <a:ln w="19050">
            <a:solidFill>
              <a:srgbClr val="375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noFill/>
              </a:rPr>
              <a:t> </a:t>
            </a:r>
            <a:endParaRPr lang="zh-CN" altLang="en-US" dirty="0">
              <a:noFill/>
            </a:endParaRPr>
          </a:p>
        </p:txBody>
      </p:sp>
      <p:sp>
        <p:nvSpPr>
          <p:cNvPr id="244" name="圆角矩形 243"/>
          <p:cNvSpPr/>
          <p:nvPr/>
        </p:nvSpPr>
        <p:spPr>
          <a:xfrm>
            <a:off x="11463049" y="1358748"/>
            <a:ext cx="492205" cy="754347"/>
          </a:xfrm>
          <a:prstGeom prst="roundRect">
            <a:avLst/>
          </a:prstGeom>
          <a:noFill/>
          <a:ln w="19050">
            <a:solidFill>
              <a:srgbClr val="375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noFill/>
              </a:rPr>
              <a:t> </a:t>
            </a:r>
            <a:endParaRPr lang="zh-CN" altLang="en-US" dirty="0">
              <a:noFill/>
            </a:endParaRPr>
          </a:p>
        </p:txBody>
      </p:sp>
      <p:grpSp>
        <p:nvGrpSpPr>
          <p:cNvPr id="257" name="组合 256"/>
          <p:cNvGrpSpPr>
            <a:grpSpLocks/>
          </p:cNvGrpSpPr>
          <p:nvPr/>
        </p:nvGrpSpPr>
        <p:grpSpPr bwMode="auto">
          <a:xfrm>
            <a:off x="7202699" y="2621426"/>
            <a:ext cx="4398965" cy="654707"/>
            <a:chOff x="4420477" y="1346339"/>
            <a:chExt cx="4399673" cy="654616"/>
          </a:xfrm>
        </p:grpSpPr>
        <p:sp>
          <p:nvSpPr>
            <p:cNvPr id="260" name="椭圆 259"/>
            <p:cNvSpPr/>
            <p:nvPr/>
          </p:nvSpPr>
          <p:spPr bwMode="auto">
            <a:xfrm>
              <a:off x="4420477" y="1346339"/>
              <a:ext cx="584294" cy="582530"/>
            </a:xfrm>
            <a:prstGeom prst="ellipse">
              <a:avLst/>
            </a:prstGeom>
            <a:solidFill>
              <a:srgbClr val="013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r>
                <a:rPr lang="en-US" altLang="zh-CN" sz="2000" b="1" noProof="1">
                  <a:latin typeface="Times New Roman" panose="02020603050405020304" pitchFamily="18" charset="0"/>
                  <a:ea typeface="微软雅黑"/>
                  <a:cs typeface="Times New Roman" panose="02020603050405020304" pitchFamily="18" charset="0"/>
                </a:rPr>
                <a:t>1</a:t>
              </a:r>
              <a:endParaRPr lang="zh-CN" altLang="en-US" sz="2000" b="1" noProof="1">
                <a:latin typeface="Times New Roman" panose="02020603050405020304" pitchFamily="18" charset="0"/>
                <a:ea typeface="微软雅黑"/>
                <a:cs typeface="Times New Roman" panose="02020603050405020304" pitchFamily="18" charset="0"/>
              </a:endParaRPr>
            </a:p>
          </p:txBody>
        </p:sp>
        <p:sp>
          <p:nvSpPr>
            <p:cNvPr id="259" name="TextBox 8"/>
            <p:cNvSpPr txBox="1"/>
            <p:nvPr/>
          </p:nvSpPr>
          <p:spPr>
            <a:xfrm>
              <a:off x="5148064" y="1391642"/>
              <a:ext cx="3672086" cy="609313"/>
            </a:xfrm>
            <a:prstGeom prst="rect">
              <a:avLst/>
            </a:prstGeom>
            <a:noFill/>
          </p:spPr>
          <p:txBody>
            <a:bodyPr>
              <a:spAutoFit/>
            </a:bodyPr>
            <a:lstStyle/>
            <a:p>
              <a:pPr algn="just" fontAlgn="auto">
                <a:lnSpc>
                  <a:spcPct val="120000"/>
                </a:lnSpc>
                <a:defRPr/>
              </a:pPr>
              <a:r>
                <a:rPr lang="zh-CN" altLang="en-US" sz="1400" noProof="1">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rPr>
                <a:t>惩罚预测时域内实际输出量与参考值之差，反映控制系统对参考轨迹的快速跟踪能力</a:t>
              </a:r>
              <a:endParaRPr lang="en-US" altLang="zh-CN" sz="1400" noProof="1">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grpSp>
      <p:grpSp>
        <p:nvGrpSpPr>
          <p:cNvPr id="262" name="组合 261"/>
          <p:cNvGrpSpPr>
            <a:grpSpLocks/>
          </p:cNvGrpSpPr>
          <p:nvPr/>
        </p:nvGrpSpPr>
        <p:grpSpPr bwMode="auto">
          <a:xfrm>
            <a:off x="7202699" y="3631078"/>
            <a:ext cx="4398965" cy="631609"/>
            <a:chOff x="4420477" y="2356036"/>
            <a:chExt cx="4399673" cy="631520"/>
          </a:xfrm>
        </p:grpSpPr>
        <p:sp>
          <p:nvSpPr>
            <p:cNvPr id="265" name="椭圆 264"/>
            <p:cNvSpPr/>
            <p:nvPr/>
          </p:nvSpPr>
          <p:spPr bwMode="auto">
            <a:xfrm>
              <a:off x="4420477" y="2356036"/>
              <a:ext cx="584294" cy="577768"/>
            </a:xfrm>
            <a:prstGeom prst="ellipse">
              <a:avLst/>
            </a:prstGeom>
            <a:solidFill>
              <a:srgbClr val="013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000" b="1" noProof="1">
                  <a:latin typeface="Times New Roman" panose="02020603050405020304" pitchFamily="18" charset="0"/>
                  <a:ea typeface="微软雅黑"/>
                  <a:cs typeface="Times New Roman" panose="02020603050405020304" pitchFamily="18" charset="0"/>
                </a:rPr>
                <a:t>2</a:t>
              </a:r>
              <a:endParaRPr lang="zh-CN" altLang="en-US" sz="2000" b="1" noProof="1">
                <a:latin typeface="Times New Roman" panose="02020603050405020304" pitchFamily="18" charset="0"/>
                <a:ea typeface="微软雅黑"/>
                <a:cs typeface="Times New Roman" panose="02020603050405020304" pitchFamily="18" charset="0"/>
              </a:endParaRPr>
            </a:p>
          </p:txBody>
        </p:sp>
        <p:sp>
          <p:nvSpPr>
            <p:cNvPr id="264" name="TextBox 13"/>
            <p:cNvSpPr txBox="1"/>
            <p:nvPr/>
          </p:nvSpPr>
          <p:spPr>
            <a:xfrm>
              <a:off x="5148064" y="2378243"/>
              <a:ext cx="3672086" cy="609313"/>
            </a:xfrm>
            <a:prstGeom prst="rect">
              <a:avLst/>
            </a:prstGeom>
            <a:noFill/>
          </p:spPr>
          <p:txBody>
            <a:bodyPr>
              <a:spAutoFit/>
            </a:bodyPr>
            <a:lstStyle/>
            <a:p>
              <a:pPr algn="just">
                <a:lnSpc>
                  <a:spcPct val="120000"/>
                </a:lnSpc>
                <a:defRPr/>
              </a:pPr>
              <a:r>
                <a:rPr lang="zh-CN" altLang="zh-CN" sz="140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rPr>
                <a:t>反映的是在控制时域内系统对控制增量的约束能力，即系统的平稳性</a:t>
              </a:r>
              <a:endParaRPr lang="en-US" altLang="zh-CN" sz="1400" noProof="1">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grpSp>
      <p:grpSp>
        <p:nvGrpSpPr>
          <p:cNvPr id="267" name="组合 266"/>
          <p:cNvGrpSpPr>
            <a:grpSpLocks/>
          </p:cNvGrpSpPr>
          <p:nvPr/>
        </p:nvGrpSpPr>
        <p:grpSpPr bwMode="auto">
          <a:xfrm>
            <a:off x="7202699" y="4635955"/>
            <a:ext cx="4398965" cy="613265"/>
            <a:chOff x="4420477" y="3360975"/>
            <a:chExt cx="4399673" cy="613180"/>
          </a:xfrm>
        </p:grpSpPr>
        <p:sp>
          <p:nvSpPr>
            <p:cNvPr id="270" name="椭圆 269"/>
            <p:cNvSpPr/>
            <p:nvPr/>
          </p:nvSpPr>
          <p:spPr bwMode="auto">
            <a:xfrm>
              <a:off x="4420477" y="3360975"/>
              <a:ext cx="584294" cy="582529"/>
            </a:xfrm>
            <a:prstGeom prst="ellipse">
              <a:avLst/>
            </a:prstGeom>
            <a:solidFill>
              <a:srgbClr val="013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000" b="1" noProof="1">
                  <a:latin typeface="Times New Roman" panose="02020603050405020304" pitchFamily="18" charset="0"/>
                  <a:ea typeface="微软雅黑"/>
                  <a:cs typeface="Times New Roman" panose="02020603050405020304" pitchFamily="18" charset="0"/>
                </a:rPr>
                <a:t>3</a:t>
              </a:r>
              <a:endParaRPr lang="zh-CN" altLang="en-US" sz="2000" b="1" noProof="1">
                <a:latin typeface="Times New Roman" panose="02020603050405020304" pitchFamily="18" charset="0"/>
                <a:ea typeface="微软雅黑"/>
                <a:cs typeface="Times New Roman" panose="02020603050405020304" pitchFamily="18" charset="0"/>
              </a:endParaRPr>
            </a:p>
          </p:txBody>
        </p:sp>
        <p:sp>
          <p:nvSpPr>
            <p:cNvPr id="269" name="TextBox 18"/>
            <p:cNvSpPr txBox="1"/>
            <p:nvPr/>
          </p:nvSpPr>
          <p:spPr>
            <a:xfrm>
              <a:off x="5148064" y="3364842"/>
              <a:ext cx="3672086" cy="609313"/>
            </a:xfrm>
            <a:prstGeom prst="rect">
              <a:avLst/>
            </a:prstGeom>
            <a:noFill/>
          </p:spPr>
          <p:txBody>
            <a:bodyPr>
              <a:spAutoFit/>
            </a:bodyPr>
            <a:lstStyle/>
            <a:p>
              <a:pPr algn="just">
                <a:lnSpc>
                  <a:spcPct val="120000"/>
                </a:lnSpc>
                <a:defRPr/>
              </a:pPr>
              <a:r>
                <a:rPr lang="zh-CN" altLang="zh-CN" sz="140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rPr>
                <a:t>系统加入的松弛因子，防止系统出现无可行解的情况</a:t>
              </a:r>
              <a:endParaRPr lang="en-US" altLang="zh-CN" sz="1400" noProof="1">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grpSp>
      <p:grpSp>
        <p:nvGrpSpPr>
          <p:cNvPr id="272" name="组合 271"/>
          <p:cNvGrpSpPr/>
          <p:nvPr/>
        </p:nvGrpSpPr>
        <p:grpSpPr>
          <a:xfrm>
            <a:off x="136235" y="1249149"/>
            <a:ext cx="6903302" cy="4426088"/>
            <a:chOff x="-508743" y="1339446"/>
            <a:chExt cx="9146493" cy="4679401"/>
          </a:xfrm>
        </p:grpSpPr>
        <p:grpSp>
          <p:nvGrpSpPr>
            <p:cNvPr id="273" name="组合 272"/>
            <p:cNvGrpSpPr>
              <a:grpSpLocks/>
            </p:cNvGrpSpPr>
            <p:nvPr/>
          </p:nvGrpSpPr>
          <p:grpSpPr bwMode="auto">
            <a:xfrm>
              <a:off x="2011405" y="3354531"/>
              <a:ext cx="6626345" cy="1593062"/>
              <a:chOff x="2682935" y="1508430"/>
              <a:chExt cx="5710059" cy="1623079"/>
            </a:xfrm>
          </p:grpSpPr>
          <p:grpSp>
            <p:nvGrpSpPr>
              <p:cNvPr id="287" name="组合 71"/>
              <p:cNvGrpSpPr>
                <a:grpSpLocks/>
              </p:cNvGrpSpPr>
              <p:nvPr/>
            </p:nvGrpSpPr>
            <p:grpSpPr bwMode="auto">
              <a:xfrm>
                <a:off x="3598894" y="1508430"/>
                <a:ext cx="3757495" cy="1082053"/>
                <a:chOff x="3598894" y="1508430"/>
                <a:chExt cx="3757495" cy="1082053"/>
              </a:xfrm>
            </p:grpSpPr>
            <p:cxnSp>
              <p:nvCxnSpPr>
                <p:cNvPr id="294" name="直接连接符 293"/>
                <p:cNvCxnSpPr/>
                <p:nvPr/>
              </p:nvCxnSpPr>
              <p:spPr>
                <a:xfrm>
                  <a:off x="3598894" y="1981234"/>
                  <a:ext cx="37574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5" name="直接箭头连接符 294"/>
                <p:cNvCxnSpPr/>
                <p:nvPr/>
              </p:nvCxnSpPr>
              <p:spPr>
                <a:xfrm>
                  <a:off x="3598894" y="1981234"/>
                  <a:ext cx="0" cy="60924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6" name="直接箭头连接符 295"/>
                <p:cNvCxnSpPr/>
                <p:nvPr/>
              </p:nvCxnSpPr>
              <p:spPr>
                <a:xfrm>
                  <a:off x="5583207" y="1981234"/>
                  <a:ext cx="0" cy="60924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7" name="直接箭头连接符 296"/>
                <p:cNvCxnSpPr/>
                <p:nvPr/>
              </p:nvCxnSpPr>
              <p:spPr>
                <a:xfrm>
                  <a:off x="7354802" y="1981234"/>
                  <a:ext cx="0" cy="60924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8" name="直接连接符 297"/>
                <p:cNvCxnSpPr/>
                <p:nvPr/>
              </p:nvCxnSpPr>
              <p:spPr>
                <a:xfrm flipH="1">
                  <a:off x="5585972" y="1508430"/>
                  <a:ext cx="0" cy="472803"/>
                </a:xfrm>
                <a:prstGeom prst="line">
                  <a:avLst/>
                </a:prstGeom>
                <a:ln>
                  <a:solidFill>
                    <a:srgbClr val="00508A"/>
                  </a:solidFill>
                </a:ln>
              </p:spPr>
              <p:style>
                <a:lnRef idx="1">
                  <a:schemeClr val="accent1"/>
                </a:lnRef>
                <a:fillRef idx="0">
                  <a:schemeClr val="accent1"/>
                </a:fillRef>
                <a:effectRef idx="0">
                  <a:schemeClr val="accent1"/>
                </a:effectRef>
                <a:fontRef idx="minor">
                  <a:schemeClr val="tx1"/>
                </a:fontRef>
              </p:style>
            </p:cxnSp>
          </p:grpSp>
          <p:sp>
            <p:nvSpPr>
              <p:cNvPr id="288" name="矩形 287"/>
              <p:cNvSpPr/>
              <p:nvPr/>
            </p:nvSpPr>
            <p:spPr>
              <a:xfrm>
                <a:off x="2682935" y="2590483"/>
                <a:ext cx="1787469" cy="541026"/>
              </a:xfrm>
              <a:prstGeom prst="rect">
                <a:avLst/>
              </a:prstGeom>
              <a:solidFill>
                <a:srgbClr val="22498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1">
                  <a:solidFill>
                    <a:schemeClr val="bg1"/>
                  </a:solidFill>
                  <a:latin typeface="微软雅黑" panose="020B0503020204020204" pitchFamily="34" charset="-122"/>
                  <a:ea typeface="微软雅黑" panose="020B0503020204020204" pitchFamily="34" charset="-122"/>
                </a:endParaRPr>
              </a:p>
            </p:txBody>
          </p:sp>
          <p:sp>
            <p:nvSpPr>
              <p:cNvPr id="289" name="TextBox 37"/>
              <p:cNvSpPr txBox="1">
                <a:spLocks noChangeArrowheads="1"/>
              </p:cNvSpPr>
              <p:nvPr/>
            </p:nvSpPr>
            <p:spPr bwMode="auto">
              <a:xfrm>
                <a:off x="2877955" y="2722497"/>
                <a:ext cx="1396812" cy="344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dirty="0">
                    <a:solidFill>
                      <a:schemeClr val="bg1"/>
                    </a:solidFill>
                    <a:latin typeface="微软雅黑" panose="020B0503020204020204" pitchFamily="34" charset="-122"/>
                  </a:rPr>
                  <a:t>质心侧偏角约束</a:t>
                </a:r>
              </a:p>
            </p:txBody>
          </p:sp>
          <p:sp>
            <p:nvSpPr>
              <p:cNvPr id="290" name="矩形 289"/>
              <p:cNvSpPr/>
              <p:nvPr/>
            </p:nvSpPr>
            <p:spPr>
              <a:xfrm>
                <a:off x="4643436" y="2590483"/>
                <a:ext cx="1789056" cy="541026"/>
              </a:xfrm>
              <a:prstGeom prst="rect">
                <a:avLst/>
              </a:prstGeom>
              <a:solidFill>
                <a:srgbClr val="22498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1">
                  <a:solidFill>
                    <a:schemeClr val="bg1"/>
                  </a:solidFill>
                  <a:latin typeface="微软雅黑" panose="020B0503020204020204" pitchFamily="34" charset="-122"/>
                  <a:ea typeface="微软雅黑" panose="020B0503020204020204" pitchFamily="34" charset="-122"/>
                </a:endParaRPr>
              </a:p>
            </p:txBody>
          </p:sp>
          <p:sp>
            <p:nvSpPr>
              <p:cNvPr id="291" name="TextBox 38"/>
              <p:cNvSpPr txBox="1">
                <a:spLocks noChangeArrowheads="1"/>
              </p:cNvSpPr>
              <p:nvPr/>
            </p:nvSpPr>
            <p:spPr bwMode="auto">
              <a:xfrm>
                <a:off x="4839171" y="2722497"/>
                <a:ext cx="1396812" cy="344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dirty="0">
                    <a:solidFill>
                      <a:schemeClr val="bg1"/>
                    </a:solidFill>
                    <a:latin typeface="微软雅黑" panose="020B0503020204020204" pitchFamily="34" charset="-122"/>
                  </a:rPr>
                  <a:t>轮胎侧偏角约束</a:t>
                </a:r>
              </a:p>
            </p:txBody>
          </p:sp>
          <p:sp>
            <p:nvSpPr>
              <p:cNvPr id="292" name="矩形 291"/>
              <p:cNvSpPr/>
              <p:nvPr/>
            </p:nvSpPr>
            <p:spPr>
              <a:xfrm>
                <a:off x="6603937" y="2590483"/>
                <a:ext cx="1789057" cy="541026"/>
              </a:xfrm>
              <a:prstGeom prst="rect">
                <a:avLst/>
              </a:prstGeom>
              <a:solidFill>
                <a:srgbClr val="22498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1">
                  <a:solidFill>
                    <a:schemeClr val="bg1"/>
                  </a:solidFill>
                  <a:latin typeface="微软雅黑" panose="020B0503020204020204" pitchFamily="34" charset="-122"/>
                  <a:ea typeface="微软雅黑" panose="020B0503020204020204" pitchFamily="34" charset="-122"/>
                </a:endParaRPr>
              </a:p>
            </p:txBody>
          </p:sp>
          <p:sp>
            <p:nvSpPr>
              <p:cNvPr id="293" name="TextBox 39"/>
              <p:cNvSpPr txBox="1">
                <a:spLocks noChangeArrowheads="1"/>
              </p:cNvSpPr>
              <p:nvPr/>
            </p:nvSpPr>
            <p:spPr bwMode="auto">
              <a:xfrm>
                <a:off x="6800390" y="2722497"/>
                <a:ext cx="1396812" cy="344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dirty="0">
                    <a:solidFill>
                      <a:schemeClr val="bg1"/>
                    </a:solidFill>
                    <a:latin typeface="微软雅黑" panose="020B0503020204020204" pitchFamily="34" charset="-122"/>
                  </a:rPr>
                  <a:t>侧向加速度约束</a:t>
                </a:r>
              </a:p>
            </p:txBody>
          </p:sp>
        </p:grpSp>
        <p:sp>
          <p:nvSpPr>
            <p:cNvPr id="274" name="矩形 273"/>
            <p:cNvSpPr/>
            <p:nvPr/>
          </p:nvSpPr>
          <p:spPr bwMode="auto">
            <a:xfrm>
              <a:off x="4339929" y="2907059"/>
              <a:ext cx="2074302" cy="531020"/>
            </a:xfrm>
            <a:prstGeom prst="rect">
              <a:avLst/>
            </a:prstGeom>
            <a:solidFill>
              <a:srgbClr val="22498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1">
                <a:solidFill>
                  <a:schemeClr val="bg1"/>
                </a:solidFill>
                <a:latin typeface="微软雅黑" panose="020B0503020204020204" pitchFamily="34" charset="-122"/>
                <a:ea typeface="微软雅黑" panose="020B0503020204020204" pitchFamily="34" charset="-122"/>
              </a:endParaRPr>
            </a:p>
          </p:txBody>
        </p:sp>
        <p:sp>
          <p:nvSpPr>
            <p:cNvPr id="275" name="TextBox 37"/>
            <p:cNvSpPr txBox="1">
              <a:spLocks noChangeArrowheads="1"/>
            </p:cNvSpPr>
            <p:nvPr/>
          </p:nvSpPr>
          <p:spPr bwMode="auto">
            <a:xfrm>
              <a:off x="4513650" y="3027845"/>
              <a:ext cx="162095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dirty="0">
                  <a:solidFill>
                    <a:schemeClr val="bg1"/>
                  </a:solidFill>
                  <a:latin typeface="微软雅黑" panose="020B0503020204020204" pitchFamily="34" charset="-122"/>
                </a:rPr>
                <a:t>车辆动力学约束</a:t>
              </a:r>
            </a:p>
          </p:txBody>
        </p:sp>
        <p:sp>
          <p:nvSpPr>
            <p:cNvPr id="276" name="矩形 275"/>
            <p:cNvSpPr/>
            <p:nvPr/>
          </p:nvSpPr>
          <p:spPr bwMode="auto">
            <a:xfrm>
              <a:off x="-172123" y="2924297"/>
              <a:ext cx="2816785" cy="531020"/>
            </a:xfrm>
            <a:prstGeom prst="rect">
              <a:avLst/>
            </a:prstGeom>
            <a:solidFill>
              <a:srgbClr val="22498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1">
                <a:solidFill>
                  <a:schemeClr val="bg1"/>
                </a:solidFill>
                <a:latin typeface="微软雅黑" panose="020B0503020204020204" pitchFamily="34" charset="-122"/>
                <a:ea typeface="微软雅黑" panose="020B0503020204020204" pitchFamily="34" charset="-122"/>
              </a:endParaRPr>
            </a:p>
          </p:txBody>
        </p:sp>
        <p:sp>
          <p:nvSpPr>
            <p:cNvPr id="277" name="TextBox 37"/>
            <p:cNvSpPr txBox="1">
              <a:spLocks noChangeArrowheads="1"/>
            </p:cNvSpPr>
            <p:nvPr/>
          </p:nvSpPr>
          <p:spPr bwMode="auto">
            <a:xfrm>
              <a:off x="-508743" y="3045083"/>
              <a:ext cx="3153405" cy="392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dirty="0">
                  <a:solidFill>
                    <a:schemeClr val="bg1"/>
                  </a:solidFill>
                  <a:latin typeface="微软雅黑" panose="020B0503020204020204" pitchFamily="34" charset="-122"/>
                </a:rPr>
                <a:t>    前轮转角及其增量约束</a:t>
              </a:r>
            </a:p>
          </p:txBody>
        </p:sp>
        <p:cxnSp>
          <p:nvCxnSpPr>
            <p:cNvPr id="278" name="直接连接符 277"/>
            <p:cNvCxnSpPr/>
            <p:nvPr/>
          </p:nvCxnSpPr>
          <p:spPr bwMode="auto">
            <a:xfrm>
              <a:off x="1178873" y="2328546"/>
              <a:ext cx="418489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9" name="直接箭头连接符 278"/>
            <p:cNvCxnSpPr/>
            <p:nvPr/>
          </p:nvCxnSpPr>
          <p:spPr bwMode="auto">
            <a:xfrm>
              <a:off x="1178873" y="2328546"/>
              <a:ext cx="0" cy="59798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p:nvPr/>
          </p:nvCxnSpPr>
          <p:spPr bwMode="auto">
            <a:xfrm>
              <a:off x="5363767" y="2320935"/>
              <a:ext cx="0" cy="58151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1" name="矩形 280"/>
            <p:cNvSpPr/>
            <p:nvPr/>
          </p:nvSpPr>
          <p:spPr bwMode="auto">
            <a:xfrm>
              <a:off x="2084847" y="1339446"/>
              <a:ext cx="2201658" cy="531020"/>
            </a:xfrm>
            <a:prstGeom prst="rect">
              <a:avLst/>
            </a:prstGeom>
            <a:solidFill>
              <a:srgbClr val="22498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1">
                <a:solidFill>
                  <a:schemeClr val="bg1"/>
                </a:solidFill>
                <a:latin typeface="微软雅黑" panose="020B0503020204020204" pitchFamily="34" charset="-122"/>
                <a:ea typeface="微软雅黑" panose="020B0503020204020204" pitchFamily="34" charset="-122"/>
              </a:endParaRPr>
            </a:p>
          </p:txBody>
        </p:sp>
        <p:sp>
          <p:nvSpPr>
            <p:cNvPr id="282" name="TextBox 37"/>
            <p:cNvSpPr txBox="1">
              <a:spLocks noChangeArrowheads="1"/>
            </p:cNvSpPr>
            <p:nvPr/>
          </p:nvSpPr>
          <p:spPr bwMode="auto">
            <a:xfrm>
              <a:off x="2274991" y="1460232"/>
              <a:ext cx="1588117" cy="392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dirty="0">
                  <a:solidFill>
                    <a:schemeClr val="bg1"/>
                  </a:solidFill>
                  <a:latin typeface="微软雅黑" panose="020B0503020204020204" pitchFamily="34" charset="-122"/>
                </a:rPr>
                <a:t>    约束条件</a:t>
              </a:r>
            </a:p>
          </p:txBody>
        </p:sp>
        <p:cxnSp>
          <p:nvCxnSpPr>
            <p:cNvPr id="283" name="直接箭头连接符 282"/>
            <p:cNvCxnSpPr>
              <a:stCxn id="281" idx="2"/>
            </p:cNvCxnSpPr>
            <p:nvPr/>
          </p:nvCxnSpPr>
          <p:spPr bwMode="auto">
            <a:xfrm flipH="1">
              <a:off x="3182880" y="1870466"/>
              <a:ext cx="2796" cy="46553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4" name="丁字箭头 283"/>
            <p:cNvSpPr/>
            <p:nvPr/>
          </p:nvSpPr>
          <p:spPr>
            <a:xfrm flipV="1">
              <a:off x="2011405" y="5053188"/>
              <a:ext cx="6626345" cy="351111"/>
            </a:xfrm>
            <a:prstGeom prst="leftRightUpArrow">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latin typeface="+mn-lt"/>
                <a:ea typeface="+mn-ea"/>
              </a:endParaRPr>
            </a:p>
          </p:txBody>
        </p:sp>
        <p:sp>
          <p:nvSpPr>
            <p:cNvPr id="285" name="矩形 284"/>
            <p:cNvSpPr/>
            <p:nvPr/>
          </p:nvSpPr>
          <p:spPr bwMode="auto">
            <a:xfrm>
              <a:off x="4124915" y="5487827"/>
              <a:ext cx="2201658" cy="531020"/>
            </a:xfrm>
            <a:prstGeom prst="rect">
              <a:avLst/>
            </a:prstGeom>
            <a:solidFill>
              <a:srgbClr val="22498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1">
                <a:solidFill>
                  <a:schemeClr val="bg1"/>
                </a:solidFill>
                <a:latin typeface="微软雅黑" panose="020B0503020204020204" pitchFamily="34" charset="-122"/>
                <a:ea typeface="微软雅黑" panose="020B0503020204020204" pitchFamily="34" charset="-122"/>
              </a:endParaRPr>
            </a:p>
          </p:txBody>
        </p:sp>
        <p:sp>
          <p:nvSpPr>
            <p:cNvPr id="286" name="TextBox 37"/>
            <p:cNvSpPr txBox="1">
              <a:spLocks noChangeArrowheads="1"/>
            </p:cNvSpPr>
            <p:nvPr/>
          </p:nvSpPr>
          <p:spPr bwMode="auto">
            <a:xfrm>
              <a:off x="4381994" y="5608613"/>
              <a:ext cx="145424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dirty="0">
                  <a:solidFill>
                    <a:schemeClr val="bg1"/>
                  </a:solidFill>
                  <a:latin typeface="微软雅黑" panose="020B0503020204020204" pitchFamily="34" charset="-122"/>
                </a:rPr>
                <a:t>    输出量约束</a:t>
              </a:r>
            </a:p>
          </p:txBody>
        </p:sp>
      </p:grpSp>
    </p:spTree>
    <p:custDataLst>
      <p:tags r:id="rId1"/>
    </p:custDataLst>
    <p:extLst>
      <p:ext uri="{BB962C8B-B14F-4D97-AF65-F5344CB8AC3E}">
        <p14:creationId xmlns:p14="http://schemas.microsoft.com/office/powerpoint/2010/main" val="3309654771"/>
      </p:ext>
    </p:extLst>
  </p:cSld>
  <p:clrMapOvr>
    <a:masterClrMapping/>
  </p:clrMapOvr>
  <mc:AlternateContent xmlns:mc="http://schemas.openxmlformats.org/markup-compatibility/2006" xmlns:p14="http://schemas.microsoft.com/office/powerpoint/2010/main">
    <mc:Choice Requires="p14">
      <p:transition p14:dur="0" advTm="55667"/>
    </mc:Choice>
    <mc:Fallback xmlns="">
      <p:transition advTm="556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1"/>
                                        </p:tgtEl>
                                        <p:attrNameLst>
                                          <p:attrName>style.visibility</p:attrName>
                                        </p:attrNameLst>
                                      </p:cBhvr>
                                      <p:to>
                                        <p:strVal val="visible"/>
                                      </p:to>
                                    </p:set>
                                    <p:animEffect transition="in" filter="fade">
                                      <p:cBhvr>
                                        <p:cTn id="7" dur="500"/>
                                        <p:tgtEl>
                                          <p:spTgt spid="2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2"/>
                                        </p:tgtEl>
                                        <p:attrNameLst>
                                          <p:attrName>style.visibility</p:attrName>
                                        </p:attrNameLst>
                                      </p:cBhvr>
                                      <p:to>
                                        <p:strVal val="visible"/>
                                      </p:to>
                                    </p:set>
                                    <p:animEffect transition="in" filter="fade">
                                      <p:cBhvr>
                                        <p:cTn id="12" dur="500"/>
                                        <p:tgtEl>
                                          <p:spTgt spid="24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3"/>
                                        </p:tgtEl>
                                        <p:attrNameLst>
                                          <p:attrName>style.visibility</p:attrName>
                                        </p:attrNameLst>
                                      </p:cBhvr>
                                      <p:to>
                                        <p:strVal val="visible"/>
                                      </p:to>
                                    </p:set>
                                    <p:animEffect transition="in" filter="fade">
                                      <p:cBhvr>
                                        <p:cTn id="15" dur="500"/>
                                        <p:tgtEl>
                                          <p:spTgt spid="24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4"/>
                                        </p:tgtEl>
                                        <p:attrNameLst>
                                          <p:attrName>style.visibility</p:attrName>
                                        </p:attrNameLst>
                                      </p:cBhvr>
                                      <p:to>
                                        <p:strVal val="visible"/>
                                      </p:to>
                                    </p:set>
                                    <p:animEffect transition="in" filter="fade">
                                      <p:cBhvr>
                                        <p:cTn id="18" dur="500"/>
                                        <p:tgtEl>
                                          <p:spTgt spid="244"/>
                                        </p:tgtEl>
                                      </p:cBhvr>
                                    </p:animEffect>
                                  </p:childTnLst>
                                </p:cTn>
                              </p:par>
                              <p:par>
                                <p:cTn id="19" presetID="10" presetClass="entr" presetSubtype="0" fill="hold" nodeType="withEffect">
                                  <p:stCondLst>
                                    <p:cond delay="0"/>
                                  </p:stCondLst>
                                  <p:childTnLst>
                                    <p:set>
                                      <p:cBhvr>
                                        <p:cTn id="20" dur="1" fill="hold">
                                          <p:stCondLst>
                                            <p:cond delay="0"/>
                                          </p:stCondLst>
                                        </p:cTn>
                                        <p:tgtEl>
                                          <p:spTgt spid="257"/>
                                        </p:tgtEl>
                                        <p:attrNameLst>
                                          <p:attrName>style.visibility</p:attrName>
                                        </p:attrNameLst>
                                      </p:cBhvr>
                                      <p:to>
                                        <p:strVal val="visible"/>
                                      </p:to>
                                    </p:set>
                                    <p:animEffect transition="in" filter="fade">
                                      <p:cBhvr>
                                        <p:cTn id="21" dur="500"/>
                                        <p:tgtEl>
                                          <p:spTgt spid="257"/>
                                        </p:tgtEl>
                                      </p:cBhvr>
                                    </p:animEffect>
                                  </p:childTnLst>
                                </p:cTn>
                              </p:par>
                              <p:par>
                                <p:cTn id="22" presetID="10" presetClass="entr" presetSubtype="0" fill="hold" nodeType="withEffect">
                                  <p:stCondLst>
                                    <p:cond delay="0"/>
                                  </p:stCondLst>
                                  <p:childTnLst>
                                    <p:set>
                                      <p:cBhvr>
                                        <p:cTn id="23" dur="1" fill="hold">
                                          <p:stCondLst>
                                            <p:cond delay="0"/>
                                          </p:stCondLst>
                                        </p:cTn>
                                        <p:tgtEl>
                                          <p:spTgt spid="262"/>
                                        </p:tgtEl>
                                        <p:attrNameLst>
                                          <p:attrName>style.visibility</p:attrName>
                                        </p:attrNameLst>
                                      </p:cBhvr>
                                      <p:to>
                                        <p:strVal val="visible"/>
                                      </p:to>
                                    </p:set>
                                    <p:animEffect transition="in" filter="fade">
                                      <p:cBhvr>
                                        <p:cTn id="24" dur="500"/>
                                        <p:tgtEl>
                                          <p:spTgt spid="262"/>
                                        </p:tgtEl>
                                      </p:cBhvr>
                                    </p:animEffect>
                                  </p:childTnLst>
                                </p:cTn>
                              </p:par>
                              <p:par>
                                <p:cTn id="25" presetID="10" presetClass="entr" presetSubtype="0" fill="hold" nodeType="withEffect">
                                  <p:stCondLst>
                                    <p:cond delay="0"/>
                                  </p:stCondLst>
                                  <p:childTnLst>
                                    <p:set>
                                      <p:cBhvr>
                                        <p:cTn id="26" dur="1" fill="hold">
                                          <p:stCondLst>
                                            <p:cond delay="0"/>
                                          </p:stCondLst>
                                        </p:cTn>
                                        <p:tgtEl>
                                          <p:spTgt spid="267"/>
                                        </p:tgtEl>
                                        <p:attrNameLst>
                                          <p:attrName>style.visibility</p:attrName>
                                        </p:attrNameLst>
                                      </p:cBhvr>
                                      <p:to>
                                        <p:strVal val="visible"/>
                                      </p:to>
                                    </p:set>
                                    <p:animEffect transition="in" filter="fade">
                                      <p:cBhvr>
                                        <p:cTn id="27" dur="500"/>
                                        <p:tgtEl>
                                          <p:spTgt spid="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 grpId="0" animBg="1"/>
      <p:bldP spid="243" grpId="0" animBg="1"/>
      <p:bldP spid="24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954381"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仿真平台搭建</a:t>
            </a:r>
          </a:p>
        </p:txBody>
      </p:sp>
      <p:sp>
        <p:nvSpPr>
          <p:cNvPr id="12" name="矩形 11"/>
          <p:cNvSpPr/>
          <p:nvPr/>
        </p:nvSpPr>
        <p:spPr>
          <a:xfrm>
            <a:off x="0" y="635190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Rectangle 4"/>
          <p:cNvSpPr>
            <a:spLocks noChangeArrowheads="1"/>
          </p:cNvSpPr>
          <p:nvPr/>
        </p:nvSpPr>
        <p:spPr bwMode="auto">
          <a:xfrm>
            <a:off x="6890327" y="2122517"/>
            <a:ext cx="1410285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0" name="Rectangle 9"/>
          <p:cNvSpPr>
            <a:spLocks noChangeArrowheads="1"/>
          </p:cNvSpPr>
          <p:nvPr/>
        </p:nvSpPr>
        <p:spPr bwMode="auto">
          <a:xfrm>
            <a:off x="5855855" y="5145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 name="Rectangle 11"/>
          <p:cNvSpPr>
            <a:spLocks noChangeArrowheads="1"/>
          </p:cNvSpPr>
          <p:nvPr/>
        </p:nvSpPr>
        <p:spPr bwMode="auto">
          <a:xfrm>
            <a:off x="7159701" y="5218080"/>
            <a:ext cx="1558426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37" name="组合 36"/>
          <p:cNvGrpSpPr/>
          <p:nvPr/>
        </p:nvGrpSpPr>
        <p:grpSpPr>
          <a:xfrm>
            <a:off x="386195" y="131117"/>
            <a:ext cx="563775" cy="563774"/>
            <a:chOff x="5147024" y="2437566"/>
            <a:chExt cx="1713834" cy="1713832"/>
          </a:xfrm>
        </p:grpSpPr>
        <p:sp>
          <p:nvSpPr>
            <p:cNvPr id="38" name="椭圆 37"/>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椭圆 39"/>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3" name="组合 42"/>
            <p:cNvGrpSpPr/>
            <p:nvPr/>
          </p:nvGrpSpPr>
          <p:grpSpPr>
            <a:xfrm>
              <a:off x="5580419" y="2873421"/>
              <a:ext cx="847045" cy="842122"/>
              <a:chOff x="5549900" y="2886075"/>
              <a:chExt cx="1092200" cy="1085850"/>
            </a:xfrm>
            <a:solidFill>
              <a:schemeClr val="bg1"/>
            </a:solidFill>
          </p:grpSpPr>
          <p:sp>
            <p:nvSpPr>
              <p:cNvPr id="44"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pic>
        <p:nvPicPr>
          <p:cNvPr id="12289" name="Picture 1" descr="捕获"/>
          <p:cNvPicPr>
            <a:picLocks noChangeAspect="1" noChangeArrowheads="1"/>
          </p:cNvPicPr>
          <p:nvPr/>
        </p:nvPicPr>
        <p:blipFill>
          <a:blip r:embed="rId3">
            <a:extLst>
              <a:ext uri="{28A0092B-C50C-407E-A947-70E740481C1C}">
                <a14:useLocalDpi xmlns:a14="http://schemas.microsoft.com/office/drawing/2010/main" val="0"/>
              </a:ext>
            </a:extLst>
          </a:blip>
          <a:srcRect l="5658" t="2209" r="1813"/>
          <a:stretch>
            <a:fillRect/>
          </a:stretch>
        </p:blipFill>
        <p:spPr bwMode="auto">
          <a:xfrm>
            <a:off x="6308869" y="901407"/>
            <a:ext cx="4973622" cy="2334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
          <p:cNvSpPr>
            <a:spLocks noChangeArrowheads="1"/>
          </p:cNvSpPr>
          <p:nvPr/>
        </p:nvSpPr>
        <p:spPr bwMode="auto">
          <a:xfrm>
            <a:off x="6077528" y="782843"/>
            <a:ext cx="167334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2741234860"/>
              </p:ext>
            </p:extLst>
          </p:nvPr>
        </p:nvGraphicFramePr>
        <p:xfrm>
          <a:off x="6407863" y="3389346"/>
          <a:ext cx="4625026" cy="2834311"/>
        </p:xfrm>
        <a:graphic>
          <a:graphicData uri="http://schemas.openxmlformats.org/presentationml/2006/ole">
            <mc:AlternateContent xmlns:mc="http://schemas.openxmlformats.org/markup-compatibility/2006">
              <mc:Choice xmlns:v="urn:schemas-microsoft-com:vml" Requires="v">
                <p:oleObj name="Visio" r:id="rId4" imgW="7610455" imgH="4724460" progId="Visio.Drawing.15">
                  <p:embed/>
                </p:oleObj>
              </mc:Choice>
              <mc:Fallback>
                <p:oleObj name="Visio" r:id="rId4" imgW="7610455" imgH="4724460" progId="Visio.Drawing.15">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b="2002"/>
                      <a:stretch>
                        <a:fillRect/>
                      </a:stretch>
                    </p:blipFill>
                    <p:spPr bwMode="auto">
                      <a:xfrm>
                        <a:off x="6407863" y="3389346"/>
                        <a:ext cx="4625026" cy="2834311"/>
                      </a:xfrm>
                      <a:prstGeom prst="rect">
                        <a:avLst/>
                      </a:prstGeom>
                      <a:noFill/>
                    </p:spPr>
                  </p:pic>
                </p:oleObj>
              </mc:Fallback>
            </mc:AlternateContent>
          </a:graphicData>
        </a:graphic>
      </p:graphicFrame>
      <p:graphicFrame>
        <p:nvGraphicFramePr>
          <p:cNvPr id="32" name="表格 31"/>
          <p:cNvGraphicFramePr>
            <a:graphicFrameLocks noGrp="1"/>
          </p:cNvGraphicFramePr>
          <p:nvPr>
            <p:extLst>
              <p:ext uri="{D42A27DB-BD31-4B8C-83A1-F6EECF244321}">
                <p14:modId xmlns:p14="http://schemas.microsoft.com/office/powerpoint/2010/main" val="2696075912"/>
              </p:ext>
            </p:extLst>
          </p:nvPr>
        </p:nvGraphicFramePr>
        <p:xfrm>
          <a:off x="990600" y="1822334"/>
          <a:ext cx="4108526" cy="3104669"/>
        </p:xfrm>
        <a:graphic>
          <a:graphicData uri="http://schemas.openxmlformats.org/drawingml/2006/table">
            <a:tbl>
              <a:tblPr firstRow="1" bandRow="1">
                <a:tableStyleId>{5C22544A-7EE6-4342-B048-85BDC9FD1C3A}</a:tableStyleId>
              </a:tblPr>
              <a:tblGrid>
                <a:gridCol w="2054263">
                  <a:extLst>
                    <a:ext uri="{9D8B030D-6E8A-4147-A177-3AD203B41FA5}">
                      <a16:colId xmlns:a16="http://schemas.microsoft.com/office/drawing/2014/main" val="20000"/>
                    </a:ext>
                  </a:extLst>
                </a:gridCol>
                <a:gridCol w="2054263">
                  <a:extLst>
                    <a:ext uri="{9D8B030D-6E8A-4147-A177-3AD203B41FA5}">
                      <a16:colId xmlns:a16="http://schemas.microsoft.com/office/drawing/2014/main" val="20001"/>
                    </a:ext>
                  </a:extLst>
                </a:gridCol>
              </a:tblGrid>
              <a:tr h="446672">
                <a:tc>
                  <a:txBody>
                    <a:bodyPr/>
                    <a:lstStyle/>
                    <a:p>
                      <a:pPr algn="ctr"/>
                      <a:r>
                        <a:rPr lang="zh-CN" altLang="en-US" dirty="0"/>
                        <a:t>控制器参数</a:t>
                      </a:r>
                    </a:p>
                  </a:txBody>
                  <a:tcPr/>
                </a:tc>
                <a:tc>
                  <a:txBody>
                    <a:bodyPr/>
                    <a:lstStyle/>
                    <a:p>
                      <a:pPr algn="ctr"/>
                      <a:r>
                        <a:rPr lang="zh-CN" altLang="en-US" dirty="0"/>
                        <a:t>取值</a:t>
                      </a:r>
                    </a:p>
                  </a:txBody>
                  <a:tcPr/>
                </a:tc>
                <a:extLst>
                  <a:ext uri="{0D108BD9-81ED-4DB2-BD59-A6C34878D82A}">
                    <a16:rowId xmlns:a16="http://schemas.microsoft.com/office/drawing/2014/main" val="10000"/>
                  </a:ext>
                </a:extLst>
              </a:tr>
              <a:tr h="394056">
                <a:tc>
                  <a:txBody>
                    <a:bodyPr/>
                    <a:lstStyle/>
                    <a:p>
                      <a:pPr algn="ctr"/>
                      <a:r>
                        <a:rPr lang="zh-CN" altLang="en-US" dirty="0"/>
                        <a:t>预测时域</a:t>
                      </a:r>
                    </a:p>
                  </a:txBody>
                  <a:tcPr/>
                </a:tc>
                <a:tc>
                  <a:txBody>
                    <a:bodyPr/>
                    <a:lstStyle/>
                    <a:p>
                      <a:pPr algn="ctr"/>
                      <a:r>
                        <a:rPr lang="en-US" altLang="zh-CN" dirty="0">
                          <a:latin typeface="Times New Roman" panose="02020603050405020304" pitchFamily="18" charset="0"/>
                          <a:cs typeface="Times New Roman" panose="02020603050405020304" pitchFamily="18" charset="0"/>
                        </a:rPr>
                        <a:t>25</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394056">
                <a:tc>
                  <a:txBody>
                    <a:bodyPr/>
                    <a:lstStyle/>
                    <a:p>
                      <a:pPr algn="ctr"/>
                      <a:r>
                        <a:rPr lang="zh-CN" altLang="en-US" dirty="0"/>
                        <a:t>控制时域</a:t>
                      </a:r>
                    </a:p>
                  </a:txBody>
                  <a:tcPr/>
                </a:tc>
                <a:tc>
                  <a:txBody>
                    <a:bodyPr/>
                    <a:lstStyle/>
                    <a:p>
                      <a:pPr marL="0" algn="ctr" defTabSz="914400" rtl="0" eaLnBrk="1" latinLnBrk="0" hangingPunct="1"/>
                      <a:r>
                        <a:rPr lang="en-US" altLang="zh-CN" sz="1800" kern="1200" dirty="0">
                          <a:solidFill>
                            <a:schemeClr val="dk1"/>
                          </a:solidFill>
                          <a:latin typeface="Times New Roman" panose="02020603050405020304" pitchFamily="18" charset="0"/>
                          <a:ea typeface="+mn-ea"/>
                          <a:cs typeface="Times New Roman" panose="02020603050405020304" pitchFamily="18" charset="0"/>
                        </a:rPr>
                        <a:t>10</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0002"/>
                  </a:ext>
                </a:extLst>
              </a:tr>
              <a:tr h="394056">
                <a:tc>
                  <a:txBody>
                    <a:bodyPr/>
                    <a:lstStyle/>
                    <a:p>
                      <a:pPr algn="ctr"/>
                      <a:r>
                        <a:rPr lang="zh-CN" altLang="en-US" dirty="0"/>
                        <a:t>采样时间</a:t>
                      </a:r>
                    </a:p>
                  </a:txBody>
                  <a:tcPr/>
                </a:tc>
                <a:tc>
                  <a:txBody>
                    <a:bodyPr/>
                    <a:lstStyle/>
                    <a:p>
                      <a:pPr marL="0" algn="ctr" defTabSz="914400" rtl="0" eaLnBrk="1" latinLnBrk="0" hangingPunct="1"/>
                      <a:r>
                        <a:rPr lang="en-US" altLang="zh-CN" sz="1800" kern="1200" dirty="0">
                          <a:solidFill>
                            <a:schemeClr val="dk1"/>
                          </a:solidFill>
                          <a:latin typeface="Times New Roman" panose="02020603050405020304" pitchFamily="18" charset="0"/>
                          <a:ea typeface="+mn-ea"/>
                          <a:cs typeface="Times New Roman" panose="02020603050405020304" pitchFamily="18" charset="0"/>
                        </a:rPr>
                        <a:t>0.02</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0003"/>
                  </a:ext>
                </a:extLst>
              </a:tr>
              <a:tr h="687717">
                <a:tc>
                  <a:txBody>
                    <a:bodyPr/>
                    <a:lstStyle/>
                    <a:p>
                      <a:pPr algn="ctr"/>
                      <a:r>
                        <a:rPr lang="zh-CN" altLang="en-US" dirty="0"/>
                        <a:t>加权矩阵</a:t>
                      </a:r>
                      <a:r>
                        <a:rPr lang="en-US" altLang="zh-CN" dirty="0"/>
                        <a:t>Q</a:t>
                      </a:r>
                      <a:endParaRPr lang="zh-CN" altLang="en-US" dirty="0"/>
                    </a:p>
                  </a:txBody>
                  <a:tcPr anchor="ctr"/>
                </a:tc>
                <a:tc>
                  <a:txBody>
                    <a:bodyPr/>
                    <a:lstStyle/>
                    <a:p>
                      <a:pPr algn="ctr"/>
                      <a:endParaRPr lang="zh-CN" altLang="en-US" dirty="0"/>
                    </a:p>
                  </a:txBody>
                  <a:tcPr anchor="ctr"/>
                </a:tc>
                <a:extLst>
                  <a:ext uri="{0D108BD9-81ED-4DB2-BD59-A6C34878D82A}">
                    <a16:rowId xmlns:a16="http://schemas.microsoft.com/office/drawing/2014/main" val="10004"/>
                  </a:ext>
                </a:extLst>
              </a:tr>
              <a:tr h="394056">
                <a:tc>
                  <a:txBody>
                    <a:bodyPr/>
                    <a:lstStyle/>
                    <a:p>
                      <a:pPr algn="ctr"/>
                      <a:r>
                        <a:rPr lang="zh-CN" altLang="en-US" dirty="0"/>
                        <a:t>加权矩阵</a:t>
                      </a:r>
                      <a:r>
                        <a:rPr lang="en-US" altLang="zh-CN" dirty="0"/>
                        <a:t>R</a:t>
                      </a:r>
                      <a:endParaRPr lang="zh-CN" altLang="en-US" dirty="0"/>
                    </a:p>
                  </a:txBody>
                  <a:tcPr/>
                </a:tc>
                <a:tc>
                  <a:txBody>
                    <a:bodyPr/>
                    <a:lstStyle/>
                    <a:p>
                      <a:pPr algn="ctr"/>
                      <a:endParaRPr lang="zh-CN" altLang="en-US" dirty="0"/>
                    </a:p>
                  </a:txBody>
                  <a:tcPr/>
                </a:tc>
                <a:extLst>
                  <a:ext uri="{0D108BD9-81ED-4DB2-BD59-A6C34878D82A}">
                    <a16:rowId xmlns:a16="http://schemas.microsoft.com/office/drawing/2014/main" val="10005"/>
                  </a:ext>
                </a:extLst>
              </a:tr>
              <a:tr h="394056">
                <a:tc>
                  <a:txBody>
                    <a:bodyPr/>
                    <a:lstStyle/>
                    <a:p>
                      <a:pPr algn="ctr"/>
                      <a:r>
                        <a:rPr lang="zh-CN" altLang="en-US" dirty="0"/>
                        <a:t>松弛因子</a:t>
                      </a:r>
                    </a:p>
                  </a:txBody>
                  <a:tcPr/>
                </a:tc>
                <a:tc>
                  <a:txBody>
                    <a:bodyPr/>
                    <a:lstStyle/>
                    <a:p>
                      <a:pPr marL="0" algn="ctr" defTabSz="914400" rtl="0" eaLnBrk="1" latinLnBrk="0" hangingPunct="1"/>
                      <a:r>
                        <a:rPr lang="en-US" altLang="zh-CN" sz="1800" kern="1200" dirty="0">
                          <a:solidFill>
                            <a:schemeClr val="dk1"/>
                          </a:solidFill>
                          <a:latin typeface="Times New Roman" panose="02020603050405020304" pitchFamily="18" charset="0"/>
                          <a:ea typeface="+mn-ea"/>
                          <a:cs typeface="Times New Roman" panose="02020603050405020304" pitchFamily="18" charset="0"/>
                        </a:rPr>
                        <a:t>100</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0006"/>
                  </a:ext>
                </a:extLst>
              </a:tr>
            </a:tbl>
          </a:graphicData>
        </a:graphic>
      </p:graphicFrame>
      <p:graphicFrame>
        <p:nvGraphicFramePr>
          <p:cNvPr id="34" name="对象 33"/>
          <p:cNvGraphicFramePr>
            <a:graphicFrameLocks noChangeAspect="1"/>
          </p:cNvGraphicFramePr>
          <p:nvPr>
            <p:extLst>
              <p:ext uri="{D42A27DB-BD31-4B8C-83A1-F6EECF244321}">
                <p14:modId xmlns:p14="http://schemas.microsoft.com/office/powerpoint/2010/main" val="1839327839"/>
              </p:ext>
            </p:extLst>
          </p:nvPr>
        </p:nvGraphicFramePr>
        <p:xfrm>
          <a:off x="3786691" y="4190052"/>
          <a:ext cx="602425" cy="287521"/>
        </p:xfrm>
        <a:graphic>
          <a:graphicData uri="http://schemas.openxmlformats.org/presentationml/2006/ole">
            <mc:AlternateContent xmlns:mc="http://schemas.openxmlformats.org/markup-compatibility/2006">
              <mc:Choice xmlns:v="urn:schemas-microsoft-com:vml" Requires="v">
                <p:oleObj name="Equation" r:id="rId6" imgW="418918" imgH="203112" progId="Equation.DSMT4">
                  <p:embed/>
                </p:oleObj>
              </mc:Choice>
              <mc:Fallback>
                <p:oleObj name="Equation" r:id="rId6" imgW="418918" imgH="203112" progId="Equation.DSMT4">
                  <p:embed/>
                  <p:pic>
                    <p:nvPicPr>
                      <p:cNvPr id="0" name="Object 1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86691" y="4190052"/>
                        <a:ext cx="602425" cy="287521"/>
                      </a:xfrm>
                      <a:prstGeom prst="rect">
                        <a:avLst/>
                      </a:prstGeom>
                      <a:noFill/>
                    </p:spPr>
                  </p:pic>
                </p:oleObj>
              </mc:Fallback>
            </mc:AlternateContent>
          </a:graphicData>
        </a:graphic>
      </p:graphicFrame>
      <p:graphicFrame>
        <p:nvGraphicFramePr>
          <p:cNvPr id="36" name="对象 35"/>
          <p:cNvGraphicFramePr>
            <a:graphicFrameLocks noChangeAspect="1"/>
          </p:cNvGraphicFramePr>
          <p:nvPr>
            <p:extLst>
              <p:ext uri="{D42A27DB-BD31-4B8C-83A1-F6EECF244321}">
                <p14:modId xmlns:p14="http://schemas.microsoft.com/office/powerpoint/2010/main" val="3650479506"/>
              </p:ext>
            </p:extLst>
          </p:nvPr>
        </p:nvGraphicFramePr>
        <p:xfrm>
          <a:off x="3472940" y="3481007"/>
          <a:ext cx="1323146" cy="623405"/>
        </p:xfrm>
        <a:graphic>
          <a:graphicData uri="http://schemas.openxmlformats.org/presentationml/2006/ole">
            <mc:AlternateContent xmlns:mc="http://schemas.openxmlformats.org/markup-compatibility/2006">
              <mc:Choice xmlns:v="urn:schemas-microsoft-com:vml" Requires="v">
                <p:oleObj name="Equation" r:id="rId8" imgW="990600" imgH="457200" progId="Equation.DSMT4">
                  <p:embed/>
                </p:oleObj>
              </mc:Choice>
              <mc:Fallback>
                <p:oleObj name="Equation" r:id="rId8" imgW="990600" imgH="457200" progId="Equation.DSMT4">
                  <p:embed/>
                  <p:pic>
                    <p:nvPicPr>
                      <p:cNvPr id="0" name="Object 1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72940" y="3481007"/>
                        <a:ext cx="1323146" cy="623405"/>
                      </a:xfrm>
                      <a:prstGeom prst="rect">
                        <a:avLst/>
                      </a:prstGeom>
                      <a:noFill/>
                    </p:spPr>
                  </p:pic>
                </p:oleObj>
              </mc:Fallback>
            </mc:AlternateContent>
          </a:graphicData>
        </a:graphic>
      </p:graphicFrame>
    </p:spTree>
    <p:extLst>
      <p:ext uri="{BB962C8B-B14F-4D97-AF65-F5344CB8AC3E}">
        <p14:creationId xmlns:p14="http://schemas.microsoft.com/office/powerpoint/2010/main" val="3577214379"/>
      </p:ext>
    </p:extLst>
  </p:cSld>
  <p:clrMapOvr>
    <a:masterClrMapping/>
  </p:clrMapOvr>
  <mc:AlternateContent xmlns:mc="http://schemas.openxmlformats.org/markup-compatibility/2006" xmlns:p14="http://schemas.microsoft.com/office/powerpoint/2010/main">
    <mc:Choice Requires="p14">
      <p:transition p14:dur="0" advTm="10313"/>
    </mc:Choice>
    <mc:Fallback xmlns="">
      <p:transition advTm="10313"/>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249334"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车速适应性分析</a:t>
            </a:r>
          </a:p>
        </p:txBody>
      </p:sp>
      <p:sp>
        <p:nvSpPr>
          <p:cNvPr id="12" name="矩形 11"/>
          <p:cNvSpPr/>
          <p:nvPr/>
        </p:nvSpPr>
        <p:spPr>
          <a:xfrm>
            <a:off x="0" y="635190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Rectangle 9"/>
          <p:cNvSpPr>
            <a:spLocks noChangeArrowheads="1"/>
          </p:cNvSpPr>
          <p:nvPr/>
        </p:nvSpPr>
        <p:spPr bwMode="auto">
          <a:xfrm>
            <a:off x="5855855" y="5145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 name="Rectangle 11"/>
          <p:cNvSpPr>
            <a:spLocks noChangeArrowheads="1"/>
          </p:cNvSpPr>
          <p:nvPr/>
        </p:nvSpPr>
        <p:spPr bwMode="auto">
          <a:xfrm>
            <a:off x="7159701" y="5218080"/>
            <a:ext cx="1558426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37" name="组合 36"/>
          <p:cNvGrpSpPr/>
          <p:nvPr/>
        </p:nvGrpSpPr>
        <p:grpSpPr>
          <a:xfrm>
            <a:off x="386195" y="131117"/>
            <a:ext cx="563775" cy="563774"/>
            <a:chOff x="5147024" y="2437566"/>
            <a:chExt cx="1713834" cy="1713832"/>
          </a:xfrm>
        </p:grpSpPr>
        <p:sp>
          <p:nvSpPr>
            <p:cNvPr id="38" name="椭圆 37"/>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椭圆 39"/>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3" name="组合 42"/>
            <p:cNvGrpSpPr/>
            <p:nvPr/>
          </p:nvGrpSpPr>
          <p:grpSpPr>
            <a:xfrm>
              <a:off x="5580419" y="2873421"/>
              <a:ext cx="847045" cy="842122"/>
              <a:chOff x="5549900" y="2886075"/>
              <a:chExt cx="1092200" cy="1085850"/>
            </a:xfrm>
            <a:solidFill>
              <a:schemeClr val="bg1"/>
            </a:solidFill>
          </p:grpSpPr>
          <p:sp>
            <p:nvSpPr>
              <p:cNvPr id="44"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3" name="Rectangle 3"/>
          <p:cNvSpPr>
            <a:spLocks noChangeArrowheads="1"/>
          </p:cNvSpPr>
          <p:nvPr/>
        </p:nvSpPr>
        <p:spPr bwMode="auto">
          <a:xfrm>
            <a:off x="6077528" y="782843"/>
            <a:ext cx="167334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 name="矩形 1"/>
          <p:cNvSpPr/>
          <p:nvPr/>
        </p:nvSpPr>
        <p:spPr>
          <a:xfrm>
            <a:off x="418307" y="1013874"/>
            <a:ext cx="11552019" cy="646331"/>
          </a:xfrm>
          <a:prstGeom prst="rect">
            <a:avLst/>
          </a:prstGeom>
        </p:spPr>
        <p:txBody>
          <a:bodyPr wrap="square">
            <a:spAutoFit/>
          </a:bodyPr>
          <a:lstStyle/>
          <a:p>
            <a:pPr indent="457200"/>
            <a:r>
              <a:rPr lang="zh-CN" altLang="zh-CN" dirty="0">
                <a:latin typeface="楷体" panose="02010609060101010101" pitchFamily="49" charset="-122"/>
                <a:ea typeface="楷体" panose="02010609060101010101" pitchFamily="49" charset="-122"/>
              </a:rPr>
              <a:t>选取</a:t>
            </a:r>
            <a:r>
              <a:rPr lang="en-US" altLang="zh-CN" dirty="0">
                <a:latin typeface="Times New Roman" panose="02020603050405020304" pitchFamily="18" charset="0"/>
                <a:ea typeface="楷体" panose="02010609060101010101" pitchFamily="49" charset="-122"/>
                <a:cs typeface="Times New Roman" panose="02020603050405020304" pitchFamily="18" charset="0"/>
              </a:rPr>
              <a:t>36km/h</a:t>
            </a:r>
            <a:r>
              <a:rPr lang="zh-CN" altLang="zh-CN"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72 km/h</a:t>
            </a:r>
            <a:r>
              <a:rPr lang="zh-CN" altLang="zh-CN"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90km/h</a:t>
            </a:r>
            <a:r>
              <a:rPr lang="zh-CN" altLang="zh-CN" dirty="0">
                <a:latin typeface="楷体" panose="02010609060101010101" pitchFamily="49" charset="-122"/>
                <a:ea typeface="楷体" panose="02010609060101010101" pitchFamily="49" charset="-122"/>
              </a:rPr>
              <a:t>分别为车辆行使速度，设置路面摩擦因数为</a:t>
            </a:r>
            <a:r>
              <a:rPr lang="en-US" altLang="zh-CN" dirty="0">
                <a:latin typeface="楷体" panose="02010609060101010101" pitchFamily="49" charset="-122"/>
                <a:ea typeface="楷体" panose="02010609060101010101" pitchFamily="49" charset="-122"/>
              </a:rPr>
              <a:t>0.85</a:t>
            </a:r>
            <a:r>
              <a:rPr lang="zh-CN" altLang="zh-CN" dirty="0">
                <a:latin typeface="楷体" panose="02010609060101010101" pitchFamily="49" charset="-122"/>
                <a:ea typeface="楷体" panose="02010609060101010101" pitchFamily="49" charset="-122"/>
              </a:rPr>
              <a:t>。在控制器参数及车辆参数相同的条件下，对控制器的适应性进行分析。</a:t>
            </a:r>
            <a:endParaRPr lang="zh-CN" altLang="en-US" dirty="0">
              <a:latin typeface="楷体" panose="02010609060101010101" pitchFamily="49" charset="-122"/>
              <a:ea typeface="楷体" panose="02010609060101010101" pitchFamily="49" charset="-122"/>
            </a:endParaRPr>
          </a:p>
        </p:txBody>
      </p:sp>
      <p:grpSp>
        <p:nvGrpSpPr>
          <p:cNvPr id="14" name="组合 13"/>
          <p:cNvGrpSpPr/>
          <p:nvPr/>
        </p:nvGrpSpPr>
        <p:grpSpPr>
          <a:xfrm>
            <a:off x="655683" y="2299393"/>
            <a:ext cx="4778756" cy="3356821"/>
            <a:chOff x="655683" y="2096190"/>
            <a:chExt cx="4778756" cy="3356821"/>
          </a:xfrm>
        </p:grpSpPr>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4722" t="6158" r="34948" b="40200"/>
            <a:stretch/>
          </p:blipFill>
          <p:spPr>
            <a:xfrm>
              <a:off x="917858" y="2096190"/>
              <a:ext cx="4516581" cy="3121890"/>
            </a:xfrm>
            <a:prstGeom prst="rect">
              <a:avLst/>
            </a:prstGeom>
          </p:spPr>
        </p:pic>
        <p:sp>
          <p:nvSpPr>
            <p:cNvPr id="9" name="文本框 8"/>
            <p:cNvSpPr txBox="1"/>
            <p:nvPr/>
          </p:nvSpPr>
          <p:spPr>
            <a:xfrm>
              <a:off x="2485549" y="5145234"/>
              <a:ext cx="1967346" cy="307777"/>
            </a:xfrm>
            <a:prstGeom prst="rect">
              <a:avLst/>
            </a:prstGeom>
            <a:noFill/>
          </p:spPr>
          <p:txBody>
            <a:bodyPr wrap="square" rtlCol="0">
              <a:spAutoFit/>
            </a:bodyPr>
            <a:lstStyle/>
            <a:p>
              <a:r>
                <a:rPr lang="zh-CN" altLang="en-US" sz="1400" dirty="0">
                  <a:latin typeface="Times New Roman" panose="02020603050405020304" pitchFamily="18" charset="0"/>
                  <a:ea typeface="宋体" panose="02010600030101010101" pitchFamily="2" charset="-122"/>
                </a:rPr>
                <a:t>纵向位移</a:t>
              </a:r>
              <a:r>
                <a:rPr lang="en-US" altLang="zh-CN" sz="1400" dirty="0">
                  <a:latin typeface="Times New Roman" panose="02020603050405020304" pitchFamily="18" charset="0"/>
                  <a:ea typeface="宋体" panose="02010600030101010101" pitchFamily="2" charset="-122"/>
                </a:rPr>
                <a:t>(m)</a:t>
              </a:r>
              <a:endParaRPr lang="zh-CN" altLang="en-US" sz="1400" dirty="0">
                <a:latin typeface="Times New Roman" panose="02020603050405020304" pitchFamily="18" charset="0"/>
                <a:ea typeface="宋体" panose="02010600030101010101" pitchFamily="2" charset="-122"/>
              </a:endParaRPr>
            </a:p>
          </p:txBody>
        </p:sp>
        <p:sp>
          <p:nvSpPr>
            <p:cNvPr id="11" name="文本框 10"/>
            <p:cNvSpPr txBox="1"/>
            <p:nvPr/>
          </p:nvSpPr>
          <p:spPr>
            <a:xfrm rot="16200000">
              <a:off x="102357" y="3248830"/>
              <a:ext cx="1414430" cy="307777"/>
            </a:xfrm>
            <a:prstGeom prst="rect">
              <a:avLst/>
            </a:prstGeom>
            <a:noFill/>
          </p:spPr>
          <p:txBody>
            <a:bodyPr wrap="square" rtlCol="0">
              <a:spAutoFit/>
            </a:bodyPr>
            <a:lstStyle/>
            <a:p>
              <a:r>
                <a:rPr lang="zh-CN" altLang="en-US" sz="1400" dirty="0">
                  <a:latin typeface="Times New Roman" panose="02020603050405020304" pitchFamily="18" charset="0"/>
                  <a:ea typeface="宋体" panose="02010600030101010101" pitchFamily="2" charset="-122"/>
                </a:rPr>
                <a:t>横向位移</a:t>
              </a:r>
              <a:r>
                <a:rPr lang="en-US" altLang="zh-CN" sz="1400" dirty="0">
                  <a:latin typeface="Times New Roman" panose="02020603050405020304" pitchFamily="18" charset="0"/>
                  <a:ea typeface="宋体" panose="02010600030101010101" pitchFamily="2" charset="-122"/>
                </a:rPr>
                <a:t>(m)</a:t>
              </a:r>
              <a:endParaRPr lang="zh-CN" altLang="en-US" sz="1400" dirty="0">
                <a:latin typeface="Times New Roman" panose="02020603050405020304" pitchFamily="18" charset="0"/>
                <a:ea typeface="宋体" panose="02010600030101010101" pitchFamily="2" charset="-122"/>
              </a:endParaRPr>
            </a:p>
          </p:txBody>
        </p:sp>
      </p:grpSp>
      <p:grpSp>
        <p:nvGrpSpPr>
          <p:cNvPr id="15" name="组合 14"/>
          <p:cNvGrpSpPr/>
          <p:nvPr/>
        </p:nvGrpSpPr>
        <p:grpSpPr>
          <a:xfrm>
            <a:off x="6096000" y="2299392"/>
            <a:ext cx="4821381" cy="3356822"/>
            <a:chOff x="6096000" y="2096189"/>
            <a:chExt cx="4821381" cy="3356822"/>
          </a:xfrm>
        </p:grpSpPr>
        <p:pic>
          <p:nvPicPr>
            <p:cNvPr id="8" name="图片 7"/>
            <p:cNvPicPr>
              <a:picLocks noChangeAspect="1"/>
            </p:cNvPicPr>
            <p:nvPr/>
          </p:nvPicPr>
          <p:blipFill rotWithShape="1">
            <a:blip r:embed="rId4">
              <a:extLst>
                <a:ext uri="{28A0092B-C50C-407E-A947-70E740481C1C}">
                  <a14:useLocalDpi xmlns:a14="http://schemas.microsoft.com/office/drawing/2010/main" val="0"/>
                </a:ext>
              </a:extLst>
            </a:blip>
            <a:srcRect l="8671" t="5681" r="23352" b="34169"/>
            <a:stretch/>
          </p:blipFill>
          <p:spPr>
            <a:xfrm>
              <a:off x="6299199" y="2096189"/>
              <a:ext cx="4618182" cy="3121891"/>
            </a:xfrm>
            <a:prstGeom prst="rect">
              <a:avLst/>
            </a:prstGeom>
          </p:spPr>
        </p:pic>
        <p:sp>
          <p:nvSpPr>
            <p:cNvPr id="25" name="文本框 24"/>
            <p:cNvSpPr txBox="1"/>
            <p:nvPr/>
          </p:nvSpPr>
          <p:spPr>
            <a:xfrm>
              <a:off x="8259037" y="5145234"/>
              <a:ext cx="1967346" cy="307777"/>
            </a:xfrm>
            <a:prstGeom prst="rect">
              <a:avLst/>
            </a:prstGeom>
            <a:noFill/>
          </p:spPr>
          <p:txBody>
            <a:bodyPr wrap="square" rtlCol="0">
              <a:spAutoFit/>
            </a:bodyPr>
            <a:lstStyle/>
            <a:p>
              <a:r>
                <a:rPr lang="zh-CN" altLang="en-US" sz="1400" dirty="0">
                  <a:latin typeface="Times New Roman" panose="02020603050405020304" pitchFamily="18" charset="0"/>
                  <a:ea typeface="宋体" panose="02010600030101010101" pitchFamily="2" charset="-122"/>
                </a:rPr>
                <a:t>纵向位移</a:t>
              </a:r>
              <a:r>
                <a:rPr lang="en-US" altLang="zh-CN" sz="1400" dirty="0">
                  <a:latin typeface="Times New Roman" panose="02020603050405020304" pitchFamily="18" charset="0"/>
                  <a:ea typeface="宋体" panose="02010600030101010101" pitchFamily="2" charset="-122"/>
                </a:rPr>
                <a:t>(m)</a:t>
              </a:r>
              <a:endParaRPr lang="zh-CN" altLang="en-US" sz="1400" dirty="0">
                <a:latin typeface="Times New Roman" panose="02020603050405020304" pitchFamily="18" charset="0"/>
                <a:ea typeface="宋体" panose="02010600030101010101" pitchFamily="2" charset="-122"/>
              </a:endParaRPr>
            </a:p>
          </p:txBody>
        </p:sp>
        <p:sp>
          <p:nvSpPr>
            <p:cNvPr id="27" name="文本框 26"/>
            <p:cNvSpPr txBox="1"/>
            <p:nvPr/>
          </p:nvSpPr>
          <p:spPr>
            <a:xfrm rot="16200000">
              <a:off x="5542674" y="3112425"/>
              <a:ext cx="1414430" cy="307777"/>
            </a:xfrm>
            <a:prstGeom prst="rect">
              <a:avLst/>
            </a:prstGeom>
            <a:noFill/>
          </p:spPr>
          <p:txBody>
            <a:bodyPr wrap="square" rtlCol="0">
              <a:spAutoFit/>
            </a:bodyPr>
            <a:lstStyle/>
            <a:p>
              <a:r>
                <a:rPr lang="zh-CN" altLang="en-US" sz="1400" dirty="0">
                  <a:latin typeface="Times New Roman" panose="02020603050405020304" pitchFamily="18" charset="0"/>
                  <a:ea typeface="宋体" panose="02010600030101010101" pitchFamily="2" charset="-122"/>
                </a:rPr>
                <a:t>横摆角</a:t>
              </a:r>
              <a:r>
                <a:rPr lang="en-US" altLang="zh-CN" sz="1400" dirty="0">
                  <a:latin typeface="Times New Roman" panose="02020603050405020304" pitchFamily="18" charset="0"/>
                  <a:ea typeface="宋体" panose="02010600030101010101" pitchFamily="2" charset="-122"/>
                </a:rPr>
                <a:t>(</a:t>
              </a:r>
              <a:r>
                <a:rPr lang="en-US" altLang="zh-CN" sz="1400" dirty="0" err="1">
                  <a:latin typeface="Times New Roman" panose="02020603050405020304" pitchFamily="18" charset="0"/>
                  <a:ea typeface="宋体" panose="02010600030101010101" pitchFamily="2" charset="-122"/>
                </a:rPr>
                <a:t>deg</a:t>
              </a:r>
              <a:r>
                <a:rPr lang="en-US" altLang="zh-CN" sz="1400" dirty="0">
                  <a:latin typeface="Times New Roman" panose="02020603050405020304" pitchFamily="18" charset="0"/>
                  <a:ea typeface="宋体" panose="02010600030101010101" pitchFamily="2" charset="-122"/>
                </a:rPr>
                <a:t>)</a:t>
              </a:r>
              <a:endParaRPr lang="zh-CN" altLang="en-US" sz="1400" dirty="0">
                <a:latin typeface="Times New Roman" panose="02020603050405020304" pitchFamily="18" charset="0"/>
                <a:ea typeface="宋体" panose="02010600030101010101" pitchFamily="2" charset="-122"/>
              </a:endParaRPr>
            </a:p>
          </p:txBody>
        </p:sp>
      </p:grpSp>
      <p:grpSp>
        <p:nvGrpSpPr>
          <p:cNvPr id="30" name="组合 29"/>
          <p:cNvGrpSpPr/>
          <p:nvPr/>
        </p:nvGrpSpPr>
        <p:grpSpPr>
          <a:xfrm>
            <a:off x="581836" y="1774036"/>
            <a:ext cx="5026365" cy="3998694"/>
            <a:chOff x="12982" y="2587"/>
            <a:chExt cx="5926" cy="5606"/>
          </a:xfrm>
        </p:grpSpPr>
        <p:sp>
          <p:nvSpPr>
            <p:cNvPr id="31"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31"/>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cs typeface="Times New Roman" panose="02020603050405020304" charset="0"/>
                  <a:sym typeface="+mn-ea"/>
                </a:rPr>
                <a:t>不同车速轨迹对比图</a:t>
              </a:r>
              <a:endParaRPr lang="en-US" altLang="zh-CN" sz="1600" b="1" dirty="0">
                <a:solidFill>
                  <a:schemeClr val="tx1"/>
                </a:solidFill>
                <a:latin typeface="+mn-ea"/>
                <a:cs typeface="Times New Roman" panose="02020603050405020304" charset="0"/>
                <a:sym typeface="+mn-ea"/>
              </a:endParaRPr>
            </a:p>
          </p:txBody>
        </p:sp>
      </p:grpSp>
      <p:grpSp>
        <p:nvGrpSpPr>
          <p:cNvPr id="36" name="组合 35"/>
          <p:cNvGrpSpPr/>
          <p:nvPr/>
        </p:nvGrpSpPr>
        <p:grpSpPr>
          <a:xfrm>
            <a:off x="6020586" y="1768503"/>
            <a:ext cx="5026365" cy="3998694"/>
            <a:chOff x="12982" y="2587"/>
            <a:chExt cx="5926" cy="5606"/>
          </a:xfrm>
        </p:grpSpPr>
        <p:sp>
          <p:nvSpPr>
            <p:cNvPr id="39"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cs typeface="Times New Roman" panose="02020603050405020304" charset="0"/>
                  <a:sym typeface="+mn-ea"/>
                </a:rPr>
                <a:t>不同车速横摆角对比图</a:t>
              </a:r>
              <a:endParaRPr lang="en-US" altLang="zh-CN" sz="1600" b="1" dirty="0">
                <a:solidFill>
                  <a:schemeClr val="tx1"/>
                </a:solidFill>
                <a:latin typeface="+mn-ea"/>
                <a:cs typeface="Times New Roman" panose="02020603050405020304" charset="0"/>
                <a:sym typeface="+mn-ea"/>
              </a:endParaRPr>
            </a:p>
          </p:txBody>
        </p:sp>
      </p:grpSp>
    </p:spTree>
    <p:extLst>
      <p:ext uri="{BB962C8B-B14F-4D97-AF65-F5344CB8AC3E}">
        <p14:creationId xmlns:p14="http://schemas.microsoft.com/office/powerpoint/2010/main" val="3464633119"/>
      </p:ext>
    </p:extLst>
  </p:cSld>
  <p:clrMapOvr>
    <a:masterClrMapping/>
  </p:clrMapOvr>
  <mc:AlternateContent xmlns:mc="http://schemas.openxmlformats.org/markup-compatibility/2006" xmlns:p14="http://schemas.microsoft.com/office/powerpoint/2010/main">
    <mc:Choice Requires="p14">
      <p:transition p14:dur="0" advTm="43266"/>
    </mc:Choice>
    <mc:Fallback xmlns="">
      <p:transition advTm="4326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3439" t="5566" r="30463" b="33065"/>
          <a:stretch/>
        </p:blipFill>
        <p:spPr>
          <a:xfrm>
            <a:off x="6565148" y="2561612"/>
            <a:ext cx="4353864" cy="3189260"/>
          </a:xfrm>
          <a:prstGeom prst="rect">
            <a:avLst/>
          </a:prstGeom>
        </p:spPr>
      </p:pic>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l="4354" t="5129" r="26961" b="32948"/>
          <a:stretch/>
        </p:blipFill>
        <p:spPr>
          <a:xfrm>
            <a:off x="1038607" y="2596516"/>
            <a:ext cx="4575992" cy="3207024"/>
          </a:xfrm>
          <a:prstGeom prst="rect">
            <a:avLst/>
          </a:prstGeom>
        </p:spPr>
      </p:pic>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83923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附着条件适应性分析</a:t>
            </a:r>
          </a:p>
        </p:txBody>
      </p:sp>
      <p:sp>
        <p:nvSpPr>
          <p:cNvPr id="12" name="矩形 11"/>
          <p:cNvSpPr/>
          <p:nvPr/>
        </p:nvSpPr>
        <p:spPr>
          <a:xfrm>
            <a:off x="0" y="635190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Rectangle 4"/>
          <p:cNvSpPr>
            <a:spLocks noChangeArrowheads="1"/>
          </p:cNvSpPr>
          <p:nvPr/>
        </p:nvSpPr>
        <p:spPr bwMode="auto">
          <a:xfrm>
            <a:off x="6890327" y="2122517"/>
            <a:ext cx="1410285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0" name="Rectangle 9"/>
          <p:cNvSpPr>
            <a:spLocks noChangeArrowheads="1"/>
          </p:cNvSpPr>
          <p:nvPr/>
        </p:nvSpPr>
        <p:spPr bwMode="auto">
          <a:xfrm>
            <a:off x="5855855" y="5145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 name="Rectangle 11"/>
          <p:cNvSpPr>
            <a:spLocks noChangeArrowheads="1"/>
          </p:cNvSpPr>
          <p:nvPr/>
        </p:nvSpPr>
        <p:spPr bwMode="auto">
          <a:xfrm>
            <a:off x="7159701" y="5218080"/>
            <a:ext cx="1558426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37" name="组合 36"/>
          <p:cNvGrpSpPr/>
          <p:nvPr/>
        </p:nvGrpSpPr>
        <p:grpSpPr>
          <a:xfrm>
            <a:off x="386195" y="131117"/>
            <a:ext cx="563775" cy="563774"/>
            <a:chOff x="5147024" y="2437566"/>
            <a:chExt cx="1713834" cy="1713832"/>
          </a:xfrm>
        </p:grpSpPr>
        <p:sp>
          <p:nvSpPr>
            <p:cNvPr id="38" name="椭圆 37"/>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椭圆 39"/>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3" name="组合 42"/>
            <p:cNvGrpSpPr/>
            <p:nvPr/>
          </p:nvGrpSpPr>
          <p:grpSpPr>
            <a:xfrm>
              <a:off x="5580419" y="2873421"/>
              <a:ext cx="847045" cy="842122"/>
              <a:chOff x="5549900" y="2886075"/>
              <a:chExt cx="1092200" cy="1085850"/>
            </a:xfrm>
            <a:solidFill>
              <a:schemeClr val="bg1"/>
            </a:solidFill>
          </p:grpSpPr>
          <p:sp>
            <p:nvSpPr>
              <p:cNvPr id="44"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3" name="Rectangle 3"/>
          <p:cNvSpPr>
            <a:spLocks noChangeArrowheads="1"/>
          </p:cNvSpPr>
          <p:nvPr/>
        </p:nvSpPr>
        <p:spPr bwMode="auto">
          <a:xfrm>
            <a:off x="6077528" y="782843"/>
            <a:ext cx="167334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7" name="矩形 16"/>
          <p:cNvSpPr/>
          <p:nvPr/>
        </p:nvSpPr>
        <p:spPr>
          <a:xfrm>
            <a:off x="418307" y="1013874"/>
            <a:ext cx="11552019" cy="923330"/>
          </a:xfrm>
          <a:prstGeom prst="rect">
            <a:avLst/>
          </a:prstGeom>
        </p:spPr>
        <p:txBody>
          <a:bodyPr wrap="square">
            <a:spAutoFit/>
          </a:bodyPr>
          <a:lstStyle/>
          <a:p>
            <a:pPr indent="457200"/>
            <a:r>
              <a:rPr lang="zh-CN" altLang="en-US" dirty="0">
                <a:latin typeface="楷体" panose="02010609060101010101" pitchFamily="49" charset="-122"/>
                <a:ea typeface="楷体" panose="02010609060101010101" pitchFamily="49" charset="-122"/>
              </a:rPr>
              <a:t>车辆的动力学参数（如轮胎侧偏刚度）会随着路面附着条件的不同而发生变化，当路面附着条件较差时可能出现侧向力不足的情况。</a:t>
            </a:r>
            <a:r>
              <a:rPr lang="zh-CN" altLang="zh-CN" dirty="0">
                <a:latin typeface="楷体" panose="02010609060101010101" pitchFamily="49" charset="-122"/>
                <a:ea typeface="楷体" panose="02010609060101010101" pitchFamily="49" charset="-122"/>
              </a:rPr>
              <a:t>因此假设车辆速度为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54km/h</a:t>
            </a:r>
            <a:r>
              <a:rPr lang="zh-CN" altLang="en-US" dirty="0">
                <a:latin typeface="楷体" panose="02010609060101010101" pitchFamily="49" charset="-122"/>
                <a:ea typeface="楷体" panose="02010609060101010101" pitchFamily="49" charset="-122"/>
              </a:rPr>
              <a:t>，</a:t>
            </a:r>
            <a:r>
              <a:rPr lang="zh-CN" altLang="zh-CN" dirty="0">
                <a:latin typeface="楷体" panose="02010609060101010101" pitchFamily="49" charset="-122"/>
                <a:ea typeface="楷体" panose="02010609060101010101" pitchFamily="49" charset="-122"/>
              </a:rPr>
              <a:t>选取附着系数为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0.4</a:t>
            </a:r>
            <a:r>
              <a:rPr lang="zh-CN" altLang="zh-CN"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0.85</a:t>
            </a:r>
            <a:r>
              <a:rPr lang="zh-CN" altLang="zh-CN" dirty="0">
                <a:latin typeface="楷体" panose="02010609060101010101" pitchFamily="49" charset="-122"/>
                <a:ea typeface="楷体" panose="02010609060101010101" pitchFamily="49" charset="-122"/>
              </a:rPr>
              <a:t>的两种路面对控制器的跟踪效果进行测试</a:t>
            </a:r>
            <a:r>
              <a:rPr lang="zh-CN" altLang="en-US" dirty="0">
                <a:latin typeface="楷体" panose="02010609060101010101" pitchFamily="49" charset="-122"/>
                <a:ea typeface="楷体" panose="02010609060101010101" pitchFamily="49" charset="-122"/>
              </a:rPr>
              <a:t>。</a:t>
            </a:r>
          </a:p>
        </p:txBody>
      </p:sp>
      <p:sp>
        <p:nvSpPr>
          <p:cNvPr id="22" name="文本框 21"/>
          <p:cNvSpPr txBox="1"/>
          <p:nvPr/>
        </p:nvSpPr>
        <p:spPr>
          <a:xfrm>
            <a:off x="2688816" y="5746474"/>
            <a:ext cx="1967346" cy="307777"/>
          </a:xfrm>
          <a:prstGeom prst="rect">
            <a:avLst/>
          </a:prstGeom>
          <a:noFill/>
        </p:spPr>
        <p:txBody>
          <a:bodyPr wrap="square" rtlCol="0">
            <a:spAutoFit/>
          </a:bodyPr>
          <a:lstStyle/>
          <a:p>
            <a:r>
              <a:rPr lang="zh-CN" altLang="en-US" sz="1400" dirty="0">
                <a:latin typeface="Times New Roman" panose="02020603050405020304" pitchFamily="18" charset="0"/>
                <a:ea typeface="宋体" panose="02010600030101010101" pitchFamily="2" charset="-122"/>
              </a:rPr>
              <a:t>纵向位移</a:t>
            </a:r>
            <a:r>
              <a:rPr lang="en-US" altLang="zh-CN" sz="1400" dirty="0">
                <a:latin typeface="Times New Roman" panose="02020603050405020304" pitchFamily="18" charset="0"/>
                <a:ea typeface="宋体" panose="02010600030101010101" pitchFamily="2" charset="-122"/>
              </a:rPr>
              <a:t>(m)</a:t>
            </a:r>
            <a:endParaRPr lang="zh-CN" altLang="en-US" sz="1400" dirty="0">
              <a:latin typeface="Times New Roman" panose="02020603050405020304" pitchFamily="18" charset="0"/>
              <a:ea typeface="宋体" panose="02010600030101010101" pitchFamily="2" charset="-122"/>
            </a:endParaRPr>
          </a:p>
        </p:txBody>
      </p:sp>
      <p:sp>
        <p:nvSpPr>
          <p:cNvPr id="23" name="文本框 22"/>
          <p:cNvSpPr txBox="1"/>
          <p:nvPr/>
        </p:nvSpPr>
        <p:spPr>
          <a:xfrm rot="16200000">
            <a:off x="220695" y="3753248"/>
            <a:ext cx="1414430" cy="307777"/>
          </a:xfrm>
          <a:prstGeom prst="rect">
            <a:avLst/>
          </a:prstGeom>
          <a:noFill/>
        </p:spPr>
        <p:txBody>
          <a:bodyPr wrap="square" rtlCol="0">
            <a:spAutoFit/>
          </a:bodyPr>
          <a:lstStyle/>
          <a:p>
            <a:r>
              <a:rPr lang="zh-CN" altLang="en-US" sz="1400" dirty="0">
                <a:latin typeface="Times New Roman" panose="02020603050405020304" pitchFamily="18" charset="0"/>
                <a:ea typeface="宋体" panose="02010600030101010101" pitchFamily="2" charset="-122"/>
              </a:rPr>
              <a:t>横向位移</a:t>
            </a:r>
            <a:r>
              <a:rPr lang="en-US" altLang="zh-CN" sz="1400" dirty="0">
                <a:latin typeface="Times New Roman" panose="02020603050405020304" pitchFamily="18" charset="0"/>
                <a:ea typeface="宋体" panose="02010600030101010101" pitchFamily="2" charset="-122"/>
              </a:rPr>
              <a:t>(m)</a:t>
            </a:r>
            <a:endParaRPr lang="zh-CN" altLang="en-US" sz="1400" dirty="0">
              <a:latin typeface="Times New Roman" panose="02020603050405020304" pitchFamily="18" charset="0"/>
              <a:ea typeface="宋体" panose="02010600030101010101" pitchFamily="2" charset="-122"/>
            </a:endParaRPr>
          </a:p>
        </p:txBody>
      </p:sp>
      <p:sp>
        <p:nvSpPr>
          <p:cNvPr id="26" name="文本框 25"/>
          <p:cNvSpPr txBox="1"/>
          <p:nvPr/>
        </p:nvSpPr>
        <p:spPr>
          <a:xfrm>
            <a:off x="8205665" y="5746473"/>
            <a:ext cx="1967346" cy="307777"/>
          </a:xfrm>
          <a:prstGeom prst="rect">
            <a:avLst/>
          </a:prstGeom>
          <a:noFill/>
        </p:spPr>
        <p:txBody>
          <a:bodyPr wrap="square" rtlCol="0">
            <a:spAutoFit/>
          </a:bodyPr>
          <a:lstStyle/>
          <a:p>
            <a:r>
              <a:rPr lang="zh-CN" altLang="en-US" sz="1400" dirty="0">
                <a:latin typeface="Times New Roman" panose="02020603050405020304" pitchFamily="18" charset="0"/>
                <a:ea typeface="宋体" panose="02010600030101010101" pitchFamily="2" charset="-122"/>
              </a:rPr>
              <a:t>纵向位移</a:t>
            </a:r>
            <a:r>
              <a:rPr lang="en-US" altLang="zh-CN" sz="1400" dirty="0">
                <a:latin typeface="Times New Roman" panose="02020603050405020304" pitchFamily="18" charset="0"/>
                <a:ea typeface="宋体" panose="02010600030101010101" pitchFamily="2" charset="-122"/>
              </a:rPr>
              <a:t>(m)</a:t>
            </a:r>
            <a:endParaRPr lang="zh-CN" altLang="en-US" sz="1400" dirty="0">
              <a:latin typeface="Times New Roman" panose="02020603050405020304" pitchFamily="18" charset="0"/>
              <a:ea typeface="宋体" panose="02010600030101010101" pitchFamily="2" charset="-122"/>
            </a:endParaRPr>
          </a:p>
        </p:txBody>
      </p:sp>
      <p:sp>
        <p:nvSpPr>
          <p:cNvPr id="27" name="文本框 26"/>
          <p:cNvSpPr txBox="1"/>
          <p:nvPr/>
        </p:nvSpPr>
        <p:spPr>
          <a:xfrm rot="16200000">
            <a:off x="5725560" y="3638359"/>
            <a:ext cx="1414430" cy="307777"/>
          </a:xfrm>
          <a:prstGeom prst="rect">
            <a:avLst/>
          </a:prstGeom>
          <a:noFill/>
        </p:spPr>
        <p:txBody>
          <a:bodyPr wrap="square" rtlCol="0">
            <a:spAutoFit/>
          </a:bodyPr>
          <a:lstStyle/>
          <a:p>
            <a:r>
              <a:rPr lang="zh-CN" altLang="en-US" sz="1400" dirty="0">
                <a:latin typeface="Times New Roman" panose="02020603050405020304" pitchFamily="18" charset="0"/>
                <a:ea typeface="宋体" panose="02010600030101010101" pitchFamily="2" charset="-122"/>
              </a:rPr>
              <a:t>横摆角</a:t>
            </a:r>
            <a:r>
              <a:rPr lang="en-US" altLang="zh-CN" sz="1400" dirty="0">
                <a:latin typeface="Times New Roman" panose="02020603050405020304" pitchFamily="18" charset="0"/>
                <a:ea typeface="宋体" panose="02010600030101010101" pitchFamily="2" charset="-122"/>
              </a:rPr>
              <a:t>(</a:t>
            </a:r>
            <a:r>
              <a:rPr lang="en-US" altLang="zh-CN" sz="1400" dirty="0" err="1">
                <a:latin typeface="Times New Roman" panose="02020603050405020304" pitchFamily="18" charset="0"/>
                <a:ea typeface="宋体" panose="02010600030101010101" pitchFamily="2" charset="-122"/>
              </a:rPr>
              <a:t>deg</a:t>
            </a:r>
            <a:r>
              <a:rPr lang="en-US" altLang="zh-CN" sz="1400" dirty="0">
                <a:latin typeface="Times New Roman" panose="02020603050405020304" pitchFamily="18" charset="0"/>
                <a:ea typeface="宋体" panose="02010600030101010101" pitchFamily="2" charset="-122"/>
              </a:rPr>
              <a:t>)</a:t>
            </a:r>
            <a:endParaRPr lang="zh-CN" altLang="en-US" sz="1400" dirty="0">
              <a:latin typeface="Times New Roman" panose="02020603050405020304" pitchFamily="18" charset="0"/>
              <a:ea typeface="宋体" panose="02010600030101010101" pitchFamily="2" charset="-122"/>
            </a:endParaRPr>
          </a:p>
        </p:txBody>
      </p:sp>
      <p:grpSp>
        <p:nvGrpSpPr>
          <p:cNvPr id="28" name="组合 27"/>
          <p:cNvGrpSpPr/>
          <p:nvPr/>
        </p:nvGrpSpPr>
        <p:grpSpPr>
          <a:xfrm>
            <a:off x="743206" y="2075251"/>
            <a:ext cx="5026365" cy="3998694"/>
            <a:chOff x="12982" y="2587"/>
            <a:chExt cx="5926" cy="5606"/>
          </a:xfrm>
        </p:grpSpPr>
        <p:sp>
          <p:nvSpPr>
            <p:cNvPr id="29"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9"/>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cs typeface="Times New Roman" panose="02020603050405020304" charset="0"/>
                  <a:sym typeface="+mn-ea"/>
                </a:rPr>
                <a:t>不同附着条件轨迹对比图</a:t>
              </a:r>
              <a:endParaRPr lang="en-US" altLang="zh-CN" sz="1600" b="1" dirty="0">
                <a:solidFill>
                  <a:schemeClr val="tx1"/>
                </a:solidFill>
                <a:latin typeface="+mn-ea"/>
                <a:cs typeface="Times New Roman" panose="02020603050405020304" charset="0"/>
                <a:sym typeface="+mn-ea"/>
              </a:endParaRPr>
            </a:p>
          </p:txBody>
        </p:sp>
      </p:grpSp>
      <p:grpSp>
        <p:nvGrpSpPr>
          <p:cNvPr id="31" name="组合 30"/>
          <p:cNvGrpSpPr/>
          <p:nvPr/>
        </p:nvGrpSpPr>
        <p:grpSpPr>
          <a:xfrm>
            <a:off x="6181956" y="2069718"/>
            <a:ext cx="5026365" cy="3998694"/>
            <a:chOff x="12982" y="2587"/>
            <a:chExt cx="5926" cy="5606"/>
          </a:xfrm>
        </p:grpSpPr>
        <p:sp>
          <p:nvSpPr>
            <p:cNvPr id="32"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圆角矩形 32"/>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cs typeface="Times New Roman" panose="02020603050405020304" charset="0"/>
                  <a:sym typeface="+mn-ea"/>
                </a:rPr>
                <a:t>不同车速横摆角对比图</a:t>
              </a:r>
              <a:endParaRPr lang="en-US" altLang="zh-CN" sz="1600" b="1" dirty="0">
                <a:solidFill>
                  <a:schemeClr val="tx1"/>
                </a:solidFill>
                <a:latin typeface="+mn-ea"/>
                <a:cs typeface="Times New Roman" panose="02020603050405020304" charset="0"/>
                <a:sym typeface="+mn-ea"/>
              </a:endParaRPr>
            </a:p>
          </p:txBody>
        </p:sp>
      </p:grpSp>
    </p:spTree>
    <p:extLst>
      <p:ext uri="{BB962C8B-B14F-4D97-AF65-F5344CB8AC3E}">
        <p14:creationId xmlns:p14="http://schemas.microsoft.com/office/powerpoint/2010/main" val="2625013546"/>
      </p:ext>
    </p:extLst>
  </p:cSld>
  <p:clrMapOvr>
    <a:masterClrMapping/>
  </p:clrMapOvr>
  <mc:AlternateContent xmlns:mc="http://schemas.openxmlformats.org/markup-compatibility/2006" xmlns:p14="http://schemas.microsoft.com/office/powerpoint/2010/main">
    <mc:Choice Requires="p14">
      <p:transition p14:dur="0" advTm="47391"/>
    </mc:Choice>
    <mc:Fallback xmlns="">
      <p:transition advTm="47391"/>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176" y="1710055"/>
            <a:ext cx="12191999"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642" y="2546051"/>
            <a:ext cx="1843064" cy="553085"/>
          </a:xfrm>
          <a:prstGeom prst="rect">
            <a:avLst/>
          </a:prstGeom>
          <a:noFill/>
        </p:spPr>
        <p:txBody>
          <a:bodyPr wrap="square" rtlCol="0">
            <a:spAutoFit/>
          </a:bodyPr>
          <a:lstStyle/>
          <a:p>
            <a:r>
              <a:rPr lang="zh-CN" altLang="en-US" sz="3000" dirty="0">
                <a:solidFill>
                  <a:srgbClr val="224982"/>
                </a:solidFill>
                <a:latin typeface="方正兰亭中黑_GBK" panose="02000000000000000000" pitchFamily="2" charset="-122"/>
                <a:ea typeface="方正兰亭中黑_GBK" panose="02000000000000000000" pitchFamily="2" charset="-122"/>
              </a:rPr>
              <a:t>第四部分</a:t>
            </a:r>
          </a:p>
        </p:txBody>
      </p:sp>
      <p:sp>
        <p:nvSpPr>
          <p:cNvPr id="39" name="文本框 38"/>
          <p:cNvSpPr txBox="1"/>
          <p:nvPr/>
        </p:nvSpPr>
        <p:spPr bwMode="auto">
          <a:xfrm>
            <a:off x="2771774" y="3321050"/>
            <a:ext cx="8632825" cy="707886"/>
          </a:xfrm>
          <a:prstGeom prst="rect">
            <a:avLst/>
          </a:prstGeom>
          <a:noFill/>
        </p:spPr>
        <p:txBody>
          <a:bodyPr wrap="square">
            <a:spAutoFit/>
          </a:bodyPr>
          <a:lstStyle/>
          <a:p>
            <a:pPr defTabSz="685800">
              <a:defRPr/>
            </a:pPr>
            <a:r>
              <a:rPr lang="zh-CN" altLang="en-US" sz="4000" b="1" dirty="0">
                <a:solidFill>
                  <a:srgbClr val="224982"/>
                </a:solidFill>
                <a:latin typeface="Arial" panose="020B0604020202020204"/>
                <a:ea typeface="微软雅黑" panose="020B0503020204020204" pitchFamily="34" charset="-122"/>
              </a:rPr>
              <a:t>多任务多模概率化轨迹预测模型</a:t>
            </a:r>
          </a:p>
        </p:txBody>
      </p:sp>
      <p:grpSp>
        <p:nvGrpSpPr>
          <p:cNvPr id="20" name="组合 19"/>
          <p:cNvGrpSpPr/>
          <p:nvPr/>
        </p:nvGrpSpPr>
        <p:grpSpPr>
          <a:xfrm>
            <a:off x="580387" y="2211232"/>
            <a:ext cx="1940904" cy="1940901"/>
            <a:chOff x="6522263" y="2329678"/>
            <a:chExt cx="1713834" cy="1713832"/>
          </a:xfrm>
        </p:grpSpPr>
        <p:sp>
          <p:nvSpPr>
            <p:cNvPr id="22" name="椭圆 21"/>
            <p:cNvSpPr/>
            <p:nvPr/>
          </p:nvSpPr>
          <p:spPr bwMode="auto">
            <a:xfrm>
              <a:off x="6522263" y="2329678"/>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3" name="椭圆 22"/>
            <p:cNvSpPr/>
            <p:nvPr/>
          </p:nvSpPr>
          <p:spPr bwMode="auto">
            <a:xfrm>
              <a:off x="6618813" y="2427294"/>
              <a:ext cx="1520734" cy="1518601"/>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6918635" y="2763782"/>
              <a:ext cx="921091" cy="845624"/>
              <a:chOff x="5526088" y="3171825"/>
              <a:chExt cx="755649" cy="693738"/>
            </a:xfrm>
            <a:solidFill>
              <a:schemeClr val="bg1"/>
            </a:solidFill>
          </p:grpSpPr>
          <p:sp>
            <p:nvSpPr>
              <p:cNvPr id="25" name="Freeform 23"/>
              <p:cNvSpPr>
                <a:spLocks/>
              </p:cNvSpPr>
              <p:nvPr/>
            </p:nvSpPr>
            <p:spPr bwMode="auto">
              <a:xfrm>
                <a:off x="5526088" y="3171825"/>
                <a:ext cx="755649" cy="582613"/>
              </a:xfrm>
              <a:custGeom>
                <a:avLst/>
                <a:gdLst>
                  <a:gd name="T0" fmla="*/ 197 w 198"/>
                  <a:gd name="T1" fmla="*/ 1 h 153"/>
                  <a:gd name="T2" fmla="*/ 195 w 198"/>
                  <a:gd name="T3" fmla="*/ 0 h 153"/>
                  <a:gd name="T4" fmla="*/ 1 w 198"/>
                  <a:gd name="T5" fmla="*/ 100 h 153"/>
                  <a:gd name="T6" fmla="*/ 0 w 198"/>
                  <a:gd name="T7" fmla="*/ 102 h 153"/>
                  <a:gd name="T8" fmla="*/ 1 w 198"/>
                  <a:gd name="T9" fmla="*/ 103 h 153"/>
                  <a:gd name="T10" fmla="*/ 66 w 198"/>
                  <a:gd name="T11" fmla="*/ 124 h 153"/>
                  <a:gd name="T12" fmla="*/ 68 w 198"/>
                  <a:gd name="T13" fmla="*/ 123 h 153"/>
                  <a:gd name="T14" fmla="*/ 158 w 198"/>
                  <a:gd name="T15" fmla="*/ 43 h 153"/>
                  <a:gd name="T16" fmla="*/ 86 w 198"/>
                  <a:gd name="T17" fmla="*/ 127 h 153"/>
                  <a:gd name="T18" fmla="*/ 86 w 198"/>
                  <a:gd name="T19" fmla="*/ 129 h 153"/>
                  <a:gd name="T20" fmla="*/ 87 w 198"/>
                  <a:gd name="T21" fmla="*/ 131 h 153"/>
                  <a:gd name="T22" fmla="*/ 159 w 198"/>
                  <a:gd name="T23" fmla="*/ 153 h 153"/>
                  <a:gd name="T24" fmla="*/ 160 w 198"/>
                  <a:gd name="T25" fmla="*/ 153 h 153"/>
                  <a:gd name="T26" fmla="*/ 161 w 198"/>
                  <a:gd name="T27" fmla="*/ 152 h 153"/>
                  <a:gd name="T28" fmla="*/ 162 w 198"/>
                  <a:gd name="T29" fmla="*/ 151 h 153"/>
                  <a:gd name="T30" fmla="*/ 198 w 198"/>
                  <a:gd name="T31" fmla="*/ 3 h 153"/>
                  <a:gd name="T32" fmla="*/ 197 w 198"/>
                  <a:gd name="T33" fmla="*/ 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8" h="153">
                    <a:moveTo>
                      <a:pt x="197" y="1"/>
                    </a:moveTo>
                    <a:cubicBezTo>
                      <a:pt x="196" y="0"/>
                      <a:pt x="196" y="0"/>
                      <a:pt x="195" y="0"/>
                    </a:cubicBezTo>
                    <a:cubicBezTo>
                      <a:pt x="1" y="100"/>
                      <a:pt x="1" y="100"/>
                      <a:pt x="1" y="100"/>
                    </a:cubicBezTo>
                    <a:cubicBezTo>
                      <a:pt x="0" y="100"/>
                      <a:pt x="0" y="101"/>
                      <a:pt x="0" y="102"/>
                    </a:cubicBezTo>
                    <a:cubicBezTo>
                      <a:pt x="0" y="102"/>
                      <a:pt x="0" y="103"/>
                      <a:pt x="1" y="103"/>
                    </a:cubicBezTo>
                    <a:cubicBezTo>
                      <a:pt x="66" y="124"/>
                      <a:pt x="66" y="124"/>
                      <a:pt x="66" y="124"/>
                    </a:cubicBezTo>
                    <a:cubicBezTo>
                      <a:pt x="67" y="124"/>
                      <a:pt x="68" y="124"/>
                      <a:pt x="68" y="123"/>
                    </a:cubicBezTo>
                    <a:cubicBezTo>
                      <a:pt x="158" y="43"/>
                      <a:pt x="158" y="43"/>
                      <a:pt x="158" y="43"/>
                    </a:cubicBezTo>
                    <a:cubicBezTo>
                      <a:pt x="86" y="127"/>
                      <a:pt x="86" y="127"/>
                      <a:pt x="86" y="127"/>
                    </a:cubicBezTo>
                    <a:cubicBezTo>
                      <a:pt x="86" y="128"/>
                      <a:pt x="86" y="129"/>
                      <a:pt x="86" y="129"/>
                    </a:cubicBezTo>
                    <a:cubicBezTo>
                      <a:pt x="86" y="130"/>
                      <a:pt x="86" y="130"/>
                      <a:pt x="87" y="131"/>
                    </a:cubicBezTo>
                    <a:cubicBezTo>
                      <a:pt x="159" y="153"/>
                      <a:pt x="159" y="153"/>
                      <a:pt x="159" y="153"/>
                    </a:cubicBezTo>
                    <a:cubicBezTo>
                      <a:pt x="159" y="153"/>
                      <a:pt x="160" y="153"/>
                      <a:pt x="160" y="153"/>
                    </a:cubicBezTo>
                    <a:cubicBezTo>
                      <a:pt x="160" y="153"/>
                      <a:pt x="160" y="153"/>
                      <a:pt x="161" y="152"/>
                    </a:cubicBezTo>
                    <a:cubicBezTo>
                      <a:pt x="161" y="152"/>
                      <a:pt x="162" y="152"/>
                      <a:pt x="162" y="151"/>
                    </a:cubicBezTo>
                    <a:cubicBezTo>
                      <a:pt x="198" y="3"/>
                      <a:pt x="198" y="3"/>
                      <a:pt x="198" y="3"/>
                    </a:cubicBezTo>
                    <a:cubicBezTo>
                      <a:pt x="198" y="2"/>
                      <a:pt x="198" y="1"/>
                      <a:pt x="19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4"/>
              <p:cNvSpPr>
                <a:spLocks/>
              </p:cNvSpPr>
              <p:nvPr/>
            </p:nvSpPr>
            <p:spPr bwMode="auto">
              <a:xfrm>
                <a:off x="5854700" y="3705225"/>
                <a:ext cx="90487" cy="160338"/>
              </a:xfrm>
              <a:custGeom>
                <a:avLst/>
                <a:gdLst>
                  <a:gd name="T0" fmla="*/ 22 w 24"/>
                  <a:gd name="T1" fmla="*/ 6 h 42"/>
                  <a:gd name="T2" fmla="*/ 2 w 24"/>
                  <a:gd name="T3" fmla="*/ 0 h 42"/>
                  <a:gd name="T4" fmla="*/ 0 w 24"/>
                  <a:gd name="T5" fmla="*/ 1 h 42"/>
                  <a:gd name="T6" fmla="*/ 0 w 24"/>
                  <a:gd name="T7" fmla="*/ 2 h 42"/>
                  <a:gd name="T8" fmla="*/ 0 w 24"/>
                  <a:gd name="T9" fmla="*/ 40 h 42"/>
                  <a:gd name="T10" fmla="*/ 1 w 24"/>
                  <a:gd name="T11" fmla="*/ 42 h 42"/>
                  <a:gd name="T12" fmla="*/ 2 w 24"/>
                  <a:gd name="T13" fmla="*/ 42 h 42"/>
                  <a:gd name="T14" fmla="*/ 3 w 24"/>
                  <a:gd name="T15" fmla="*/ 41 h 42"/>
                  <a:gd name="T16" fmla="*/ 23 w 24"/>
                  <a:gd name="T17" fmla="*/ 9 h 42"/>
                  <a:gd name="T18" fmla="*/ 23 w 24"/>
                  <a:gd name="T19" fmla="*/ 8 h 42"/>
                  <a:gd name="T20" fmla="*/ 22 w 24"/>
                  <a:gd name="T21" fmla="*/ 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42">
                    <a:moveTo>
                      <a:pt x="22" y="6"/>
                    </a:moveTo>
                    <a:cubicBezTo>
                      <a:pt x="2" y="0"/>
                      <a:pt x="2" y="0"/>
                      <a:pt x="2" y="0"/>
                    </a:cubicBezTo>
                    <a:cubicBezTo>
                      <a:pt x="2" y="0"/>
                      <a:pt x="1" y="0"/>
                      <a:pt x="0" y="1"/>
                    </a:cubicBezTo>
                    <a:cubicBezTo>
                      <a:pt x="0" y="1"/>
                      <a:pt x="0" y="2"/>
                      <a:pt x="0" y="2"/>
                    </a:cubicBezTo>
                    <a:cubicBezTo>
                      <a:pt x="0" y="40"/>
                      <a:pt x="0" y="40"/>
                      <a:pt x="0" y="40"/>
                    </a:cubicBezTo>
                    <a:cubicBezTo>
                      <a:pt x="0" y="41"/>
                      <a:pt x="0" y="41"/>
                      <a:pt x="1" y="42"/>
                    </a:cubicBezTo>
                    <a:cubicBezTo>
                      <a:pt x="1" y="42"/>
                      <a:pt x="1" y="42"/>
                      <a:pt x="2" y="42"/>
                    </a:cubicBezTo>
                    <a:cubicBezTo>
                      <a:pt x="2" y="42"/>
                      <a:pt x="3" y="41"/>
                      <a:pt x="3" y="41"/>
                    </a:cubicBezTo>
                    <a:cubicBezTo>
                      <a:pt x="23" y="9"/>
                      <a:pt x="23" y="9"/>
                      <a:pt x="23" y="9"/>
                    </a:cubicBezTo>
                    <a:cubicBezTo>
                      <a:pt x="24" y="9"/>
                      <a:pt x="24" y="8"/>
                      <a:pt x="23" y="8"/>
                    </a:cubicBezTo>
                    <a:cubicBezTo>
                      <a:pt x="23" y="7"/>
                      <a:pt x="23" y="7"/>
                      <a:pt x="2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p14:dur="0" advTm="2371"/>
    </mc:Choice>
    <mc:Fallback xmlns="">
      <p:transition advTm="2371"/>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5724644" cy="461665"/>
          </a:xfrm>
          <a:prstGeom prst="rect">
            <a:avLst/>
          </a:prstGeom>
          <a:noFill/>
        </p:spPr>
        <p:txBody>
          <a:bodyPr wrap="none">
            <a:spAutoFit/>
          </a:bodyPr>
          <a:lstStyle/>
          <a:p>
            <a:pPr defTabSz="685800">
              <a:defRPr/>
            </a:pPr>
            <a:r>
              <a:rPr lang="zh-CN" altLang="en-US" sz="2400" b="1" dirty="0">
                <a:solidFill>
                  <a:srgbClr val="224982"/>
                </a:solidFill>
                <a:latin typeface="Arial" panose="020B0604020202020204"/>
                <a:ea typeface="微软雅黑" panose="020B0503020204020204" pitchFamily="34" charset="-122"/>
              </a:rPr>
              <a:t>多任务多模概率化轨迹预测模型网络架构</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3" name="对象 2">
            <a:extLst>
              <a:ext uri="{FF2B5EF4-FFF2-40B4-BE49-F238E27FC236}">
                <a16:creationId xmlns:a16="http://schemas.microsoft.com/office/drawing/2014/main" id="{47EF1462-AB90-4B89-95C8-5D2F081F3790}"/>
              </a:ext>
            </a:extLst>
          </p:cNvPr>
          <p:cNvGraphicFramePr>
            <a:graphicFrameLocks noChangeAspect="1"/>
          </p:cNvGraphicFramePr>
          <p:nvPr>
            <p:extLst>
              <p:ext uri="{D42A27DB-BD31-4B8C-83A1-F6EECF244321}">
                <p14:modId xmlns:p14="http://schemas.microsoft.com/office/powerpoint/2010/main" val="1959386555"/>
              </p:ext>
            </p:extLst>
          </p:nvPr>
        </p:nvGraphicFramePr>
        <p:xfrm>
          <a:off x="700315" y="1176868"/>
          <a:ext cx="8675914" cy="4087463"/>
        </p:xfrm>
        <a:graphic>
          <a:graphicData uri="http://schemas.openxmlformats.org/presentationml/2006/ole">
            <mc:AlternateContent xmlns:mc="http://schemas.openxmlformats.org/markup-compatibility/2006">
              <mc:Choice xmlns:v="urn:schemas-microsoft-com:vml" Requires="v">
                <p:oleObj name="Visio" r:id="rId3" imgW="10144114" imgH="4190910" progId="Visio.Drawing.15">
                  <p:embed/>
                </p:oleObj>
              </mc:Choice>
              <mc:Fallback>
                <p:oleObj name="Visio" r:id="rId3" imgW="10144114" imgH="4190910"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315" y="1176868"/>
                        <a:ext cx="8675914" cy="4087463"/>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94AEC240-EA7C-4727-8F07-62286C4D9AAE}"/>
                  </a:ext>
                </a:extLst>
              </p:cNvPr>
              <p:cNvSpPr txBox="1"/>
              <p:nvPr/>
            </p:nvSpPr>
            <p:spPr>
              <a:xfrm>
                <a:off x="1401105" y="754124"/>
                <a:ext cx="3447143" cy="422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Sub>
                      <m:r>
                        <a:rPr lang="zh-CN" altLang="en-US" i="0">
                          <a:latin typeface="Cambria Math" panose="02040503050406030204" pitchFamily="18" charset="0"/>
                        </a:rPr>
                        <m:t>=</m:t>
                      </m:r>
                      <m:r>
                        <a:rPr lang="zh-CN" altLang="en-US" i="1">
                          <a:latin typeface="Cambria Math" panose="02040503050406030204" pitchFamily="18" charset="0"/>
                        </a:rPr>
                        <m:t>𝑀𝑢𝑙𝑡𝑖𝑀𝑎𝑝𝑁𝑒𝑡</m:t>
                      </m:r>
                      <m:d>
                        <m:dPr>
                          <m:sepChr m:val=";"/>
                          <m:ctrlPr>
                            <a:rPr lang="zh-CN" altLang="en-US" i="1">
                              <a:latin typeface="Cambria Math" panose="02040503050406030204" pitchFamily="18" charset="0"/>
                            </a:rPr>
                          </m:ctrlPr>
                        </m:dPr>
                        <m:e>
                          <m:r>
                            <a:rPr lang="zh-CN" altLang="en-US" i="1">
                              <a:latin typeface="Cambria Math" panose="02040503050406030204" pitchFamily="18" charset="0"/>
                            </a:rPr>
                            <m:t>𝐼</m:t>
                          </m:r>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𝑊</m:t>
                              </m:r>
                            </m:e>
                            <m:sub>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𝑝</m:t>
                                  </m:r>
                                </m:e>
                                <m:sup>
                                  <m:r>
                                    <a:rPr lang="zh-CN" altLang="en-US" i="0">
                                      <a:latin typeface="Cambria Math" panose="02040503050406030204" pitchFamily="18" charset="0"/>
                                    </a:rPr>
                                    <m:t>′</m:t>
                                  </m:r>
                                </m:sup>
                              </m:sSup>
                            </m:sub>
                          </m:sSub>
                        </m:e>
                      </m:d>
                    </m:oMath>
                  </m:oMathPara>
                </a14:m>
                <a:endParaRPr lang="zh-CN" altLang="en-US" dirty="0"/>
              </a:p>
            </p:txBody>
          </p:sp>
        </mc:Choice>
        <mc:Fallback xmlns="">
          <p:sp>
            <p:nvSpPr>
              <p:cNvPr id="25" name="文本框 24">
                <a:extLst>
                  <a:ext uri="{FF2B5EF4-FFF2-40B4-BE49-F238E27FC236}">
                    <a16:creationId xmlns:a16="http://schemas.microsoft.com/office/drawing/2014/main" id="{94AEC240-EA7C-4727-8F07-62286C4D9AAE}"/>
                  </a:ext>
                </a:extLst>
              </p:cNvPr>
              <p:cNvSpPr txBox="1">
                <a:spLocks noRot="1" noChangeAspect="1" noMove="1" noResize="1" noEditPoints="1" noAdjustHandles="1" noChangeArrowheads="1" noChangeShapeType="1" noTextEdit="1"/>
              </p:cNvSpPr>
              <p:nvPr/>
            </p:nvSpPr>
            <p:spPr>
              <a:xfrm>
                <a:off x="1401105" y="754124"/>
                <a:ext cx="3447143" cy="422744"/>
              </a:xfrm>
              <a:prstGeom prst="rect">
                <a:avLst/>
              </a:prstGeom>
              <a:blipFill>
                <a:blip r:embed="rId5"/>
                <a:stretch>
                  <a:fillRect b="-43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D9BD7DEA-26F4-4C13-ABB7-CA7ED5BE4751}"/>
                  </a:ext>
                </a:extLst>
              </p:cNvPr>
              <p:cNvSpPr txBox="1"/>
              <p:nvPr/>
            </p:nvSpPr>
            <p:spPr>
              <a:xfrm>
                <a:off x="0" y="5295713"/>
                <a:ext cx="6096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𝑠</m:t>
                          </m:r>
                          <m:r>
                            <a:rPr lang="zh-CN" altLang="en-US" i="0">
                              <a:latin typeface="Cambria Math" panose="02040503050406030204" pitchFamily="18" charset="0"/>
                            </a:rPr>
                            <m:t>−</m:t>
                          </m:r>
                          <m:r>
                            <a:rPr lang="zh-CN" altLang="en-US" i="1">
                              <a:latin typeface="Cambria Math" panose="02040503050406030204" pitchFamily="18" charset="0"/>
                            </a:rPr>
                            <m:t>𝑎𝑙𝑙</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r>
                        <a:rPr lang="zh-CN" altLang="en-US" i="1">
                          <a:latin typeface="Cambria Math" panose="02040503050406030204" pitchFamily="18" charset="0"/>
                        </a:rPr>
                        <m:t>𝐿𝑆𝑇𝑀</m:t>
                      </m:r>
                      <m:d>
                        <m:dPr>
                          <m:sepChr m:val=","/>
                          <m:ctrlPr>
                            <a:rPr lang="zh-CN" altLang="en-US" i="1">
                              <a:latin typeface="Cambria Math" panose="02040503050406030204" pitchFamily="18" charset="0"/>
                            </a:rPr>
                          </m:ctrlPr>
                        </m:dPr>
                        <m:e>
                          <m:r>
                            <a:rPr lang="zh-CN" altLang="en-US" i="1">
                              <a:latin typeface="Cambria Math" panose="02040503050406030204" pitchFamily="18" charset="0"/>
                            </a:rPr>
                            <m:t>𝑀</m:t>
                          </m:r>
                        </m:e>
                        <m:e>
                          <m:r>
                            <a:rPr lang="zh-CN" altLang="en-US" i="1">
                              <a:latin typeface="Cambria Math" panose="02040503050406030204" pitchFamily="18" charset="0"/>
                            </a:rPr>
                            <m:t>𝐿</m:t>
                          </m:r>
                        </m:e>
                        <m:e>
                          <m:r>
                            <a:rPr lang="zh-CN" altLang="en-US" i="1">
                              <a:latin typeface="Cambria Math" panose="02040503050406030204" pitchFamily="18" charset="0"/>
                            </a:rPr>
                            <m:t>𝑃</m:t>
                          </m:r>
                          <m:d>
                            <m:dPr>
                              <m:sepChr m:val=";"/>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𝑖</m:t>
                                  </m:r>
                                </m:sub>
                              </m:sSub>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𝑊</m:t>
                                  </m:r>
                                </m:e>
                                <m:sub>
                                  <m:r>
                                    <a:rPr lang="zh-CN" altLang="en-US" i="1">
                                      <a:latin typeface="Cambria Math" panose="02040503050406030204" pitchFamily="18" charset="0"/>
                                    </a:rPr>
                                    <m:t>𝑀𝐿𝑃</m:t>
                                  </m:r>
                                </m:sub>
                              </m:sSub>
                            </m:e>
                          </m:d>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h</m:t>
                              </m:r>
                            </m:e>
                            <m:sub>
                              <m:r>
                                <a:rPr lang="zh-CN" altLang="en-US" i="1">
                                  <a:latin typeface="Cambria Math" panose="02040503050406030204" pitchFamily="18" charset="0"/>
                                </a:rPr>
                                <m:t>𝐿𝑆𝑇𝑀</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𝑊</m:t>
                              </m:r>
                            </m:e>
                            <m:sub>
                              <m:r>
                                <a:rPr lang="zh-CN" altLang="en-US" i="1">
                                  <a:latin typeface="Cambria Math" panose="02040503050406030204" pitchFamily="18" charset="0"/>
                                </a:rPr>
                                <m:t>𝐿𝑆𝑇𝑀</m:t>
                              </m:r>
                            </m:sub>
                            <m:sup>
                              <m:r>
                                <a:rPr lang="zh-CN" altLang="en-US" i="0">
                                  <a:latin typeface="Cambria Math" panose="02040503050406030204" pitchFamily="18" charset="0"/>
                                </a:rPr>
                                <m:t>′</m:t>
                              </m:r>
                            </m:sup>
                          </m:sSubSup>
                        </m:e>
                      </m:d>
                    </m:oMath>
                  </m:oMathPara>
                </a14:m>
                <a:endParaRPr lang="zh-CN" altLang="en-US" dirty="0"/>
              </a:p>
            </p:txBody>
          </p:sp>
        </mc:Choice>
        <mc:Fallback xmlns="">
          <p:sp>
            <p:nvSpPr>
              <p:cNvPr id="27" name="文本框 26">
                <a:extLst>
                  <a:ext uri="{FF2B5EF4-FFF2-40B4-BE49-F238E27FC236}">
                    <a16:creationId xmlns:a16="http://schemas.microsoft.com/office/drawing/2014/main" id="{D9BD7DEA-26F4-4C13-ABB7-CA7ED5BE4751}"/>
                  </a:ext>
                </a:extLst>
              </p:cNvPr>
              <p:cNvSpPr txBox="1">
                <a:spLocks noRot="1" noChangeAspect="1" noMove="1" noResize="1" noEditPoints="1" noAdjustHandles="1" noChangeArrowheads="1" noChangeShapeType="1" noTextEdit="1"/>
              </p:cNvSpPr>
              <p:nvPr/>
            </p:nvSpPr>
            <p:spPr>
              <a:xfrm>
                <a:off x="0" y="5295713"/>
                <a:ext cx="6096000" cy="369332"/>
              </a:xfrm>
              <a:prstGeom prst="rect">
                <a:avLst/>
              </a:prstGeom>
              <a:blipFill>
                <a:blip r:embed="rId6"/>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53426B5E-8784-43FC-8FAA-99AD2DE33FE8}"/>
                  </a:ext>
                </a:extLst>
              </p:cNvPr>
              <p:cNvSpPr txBox="1"/>
              <p:nvPr/>
            </p:nvSpPr>
            <p:spPr>
              <a:xfrm>
                <a:off x="5005537" y="821209"/>
                <a:ext cx="2743200" cy="4177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𝑉</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up>
                          <m:r>
                            <a:rPr lang="zh-CN" altLang="en-US" i="0">
                              <a:latin typeface="Cambria Math" panose="02040503050406030204" pitchFamily="18" charset="0"/>
                            </a:rPr>
                            <m:t>′</m:t>
                          </m:r>
                        </m:sup>
                      </m:sSubSup>
                      <m:r>
                        <a:rPr lang="zh-CN" altLang="en-US" i="0">
                          <a:latin typeface="Cambria Math" panose="02040503050406030204" pitchFamily="18" charset="0"/>
                        </a:rPr>
                        <m:t>=</m:t>
                      </m:r>
                      <m:r>
                        <a:rPr lang="zh-CN" altLang="en-US" i="1">
                          <a:latin typeface="Cambria Math" panose="02040503050406030204" pitchFamily="18" charset="0"/>
                        </a:rPr>
                        <m:t>𝐴𝑓𝑓𝑖𝑛𝑒</m:t>
                      </m:r>
                      <m:d>
                        <m:dPr>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Sub>
                        </m:e>
                      </m:d>
                    </m:oMath>
                  </m:oMathPara>
                </a14:m>
                <a:endParaRPr lang="zh-CN" altLang="en-US" dirty="0"/>
              </a:p>
            </p:txBody>
          </p:sp>
        </mc:Choice>
        <mc:Fallback xmlns="">
          <p:sp>
            <p:nvSpPr>
              <p:cNvPr id="33" name="文本框 32">
                <a:extLst>
                  <a:ext uri="{FF2B5EF4-FFF2-40B4-BE49-F238E27FC236}">
                    <a16:creationId xmlns:a16="http://schemas.microsoft.com/office/drawing/2014/main" id="{53426B5E-8784-43FC-8FAA-99AD2DE33FE8}"/>
                  </a:ext>
                </a:extLst>
              </p:cNvPr>
              <p:cNvSpPr txBox="1">
                <a:spLocks noRot="1" noChangeAspect="1" noMove="1" noResize="1" noEditPoints="1" noAdjustHandles="1" noChangeArrowheads="1" noChangeShapeType="1" noTextEdit="1"/>
              </p:cNvSpPr>
              <p:nvPr/>
            </p:nvSpPr>
            <p:spPr>
              <a:xfrm>
                <a:off x="5005537" y="821209"/>
                <a:ext cx="2743200" cy="417743"/>
              </a:xfrm>
              <a:prstGeom prst="rect">
                <a:avLst/>
              </a:prstGeom>
              <a:blipFill>
                <a:blip r:embed="rId7"/>
                <a:stretch>
                  <a:fillRect b="-58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927EB04A-C20B-462E-803E-1A73C11915DF}"/>
                  </a:ext>
                </a:extLst>
              </p:cNvPr>
              <p:cNvSpPr txBox="1"/>
              <p:nvPr/>
            </p:nvSpPr>
            <p:spPr>
              <a:xfrm>
                <a:off x="3124677" y="5295713"/>
                <a:ext cx="7491263" cy="15881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𝐶</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r>
                        <a:rPr lang="zh-CN" altLang="en-US" i="1">
                          <a:latin typeface="Cambria Math" panose="02040503050406030204" pitchFamily="18" charset="0"/>
                        </a:rPr>
                        <m:t>𝐴𝑇𝑇</m:t>
                      </m:r>
                      <m:d>
                        <m:dPr>
                          <m:ctrlPr>
                            <a:rPr lang="zh-CN" altLang="en-US" i="1">
                              <a:solidFill>
                                <a:srgbClr val="836967"/>
                              </a:solidFill>
                              <a:latin typeface="Cambria Math" panose="02040503050406030204" pitchFamily="18" charset="0"/>
                            </a:rPr>
                          </m:ctrlPr>
                        </m:dPr>
                        <m:e>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𝑉</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up>
                              <m:r>
                                <a:rPr lang="zh-CN" altLang="en-US" i="0">
                                  <a:latin typeface="Cambria Math" panose="02040503050406030204" pitchFamily="18" charset="0"/>
                                </a:rPr>
                                <m:t>′</m:t>
                              </m:r>
                            </m:sup>
                          </m:sSubSup>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𝑠</m:t>
                              </m:r>
                              <m:r>
                                <a:rPr lang="zh-CN" altLang="en-US" i="0">
                                  <a:latin typeface="Cambria Math" panose="02040503050406030204" pitchFamily="18" charset="0"/>
                                </a:rPr>
                                <m:t>−</m:t>
                              </m:r>
                              <m:r>
                                <a:rPr lang="zh-CN" altLang="en-US" i="1">
                                  <a:latin typeface="Cambria Math" panose="02040503050406030204" pitchFamily="18" charset="0"/>
                                </a:rPr>
                                <m:t>𝑎𝑙𝑙</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𝑊</m:t>
                              </m:r>
                            </m:e>
                            <m:sub>
                              <m:r>
                                <a:rPr lang="zh-CN" altLang="en-US" i="1">
                                  <a:latin typeface="Cambria Math" panose="02040503050406030204" pitchFamily="18" charset="0"/>
                                </a:rPr>
                                <m:t>𝐴𝑇𝑇</m:t>
                              </m:r>
                            </m:sub>
                          </m:sSub>
                        </m:e>
                      </m:d>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𝑀</m:t>
                          </m:r>
                        </m:den>
                      </m:f>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𝑚</m:t>
                          </m:r>
                          <m:r>
                            <a:rPr lang="zh-CN" altLang="en-US" i="0">
                              <a:latin typeface="Cambria Math" panose="02040503050406030204" pitchFamily="18" charset="0"/>
                            </a:rPr>
                            <m:t>=1</m:t>
                          </m:r>
                        </m:sub>
                        <m:sup>
                          <m:r>
                            <a:rPr lang="zh-CN" altLang="en-US" i="1">
                              <a:latin typeface="Cambria Math" panose="02040503050406030204" pitchFamily="18" charset="0"/>
                            </a:rPr>
                            <m:t>𝑀</m:t>
                          </m:r>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e>
                      </m:nary>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𝑠𝑜𝑓𝑡𝑚𝑎𝑥</m:t>
                      </m:r>
                      <m:d>
                        <m:dPr>
                          <m:ctrlPr>
                            <a:rPr lang="zh-CN" altLang="zh-CN" i="1">
                              <a:effectLst/>
                              <a:latin typeface="Cambria Math" panose="02040503050406030204" pitchFamily="18" charset="0"/>
                              <a:ea typeface="Cambria Math" panose="02040503050406030204" pitchFamily="18" charset="0"/>
                            </a:rPr>
                          </m:ctrlPr>
                        </m:dPr>
                        <m:e>
                          <m:f>
                            <m:fPr>
                              <m:ctrlPr>
                                <a:rPr lang="zh-CN" altLang="zh-CN" i="1">
                                  <a:effectLst/>
                                  <a:latin typeface="Cambria Math" panose="02040503050406030204" pitchFamily="18" charset="0"/>
                                  <a:ea typeface="Cambria Math" panose="02040503050406030204" pitchFamily="18" charset="0"/>
                                </a:rPr>
                              </m:ctrlPr>
                            </m:fPr>
                            <m:num>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𝑀𝐿𝑃</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e>
                              </m:d>
                            </m:num>
                            <m:den>
                              <m:rad>
                                <m:radPr>
                                  <m:degHide m:val="on"/>
                                  <m:ctrlPr>
                                    <a:rPr lang="zh-CN" altLang="zh-CN" i="1">
                                      <a:effectLst/>
                                      <a:latin typeface="Cambria Math" panose="02040503050406030204" pitchFamily="18" charset="0"/>
                                      <a:ea typeface="Cambria Math" panose="02040503050406030204" pitchFamily="18" charset="0"/>
                                    </a:rPr>
                                  </m:ctrlPr>
                                </m:radPr>
                                <m:deg/>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m:t>
                                      </m:r>
                                    </m:e>
                                    <m:sub>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sub>
                                  </m:sSub>
                                </m:e>
                              </m:rad>
                            </m:den>
                          </m:f>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oMath>
                  </m:oMathPara>
                </a14:m>
                <a:endParaRPr lang="zh-CN" altLang="en-US" dirty="0"/>
              </a:p>
            </p:txBody>
          </p:sp>
        </mc:Choice>
        <mc:Fallback xmlns="">
          <p:sp>
            <p:nvSpPr>
              <p:cNvPr id="34" name="文本框 33">
                <a:extLst>
                  <a:ext uri="{FF2B5EF4-FFF2-40B4-BE49-F238E27FC236}">
                    <a16:creationId xmlns:a16="http://schemas.microsoft.com/office/drawing/2014/main" id="{927EB04A-C20B-462E-803E-1A73C11915DF}"/>
                  </a:ext>
                </a:extLst>
              </p:cNvPr>
              <p:cNvSpPr txBox="1">
                <a:spLocks noRot="1" noChangeAspect="1" noMove="1" noResize="1" noEditPoints="1" noAdjustHandles="1" noChangeArrowheads="1" noChangeShapeType="1" noTextEdit="1"/>
              </p:cNvSpPr>
              <p:nvPr/>
            </p:nvSpPr>
            <p:spPr>
              <a:xfrm>
                <a:off x="3124677" y="5295713"/>
                <a:ext cx="7491263" cy="158812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9E62E5FC-A3EE-423E-B984-81F025F3A178}"/>
                  </a:ext>
                </a:extLst>
              </p:cNvPr>
              <p:cNvSpPr txBox="1"/>
              <p:nvPr/>
            </p:nvSpPr>
            <p:spPr>
              <a:xfrm>
                <a:off x="9376229" y="1238952"/>
                <a:ext cx="2743200" cy="3892604"/>
              </a:xfrm>
              <a:prstGeom prst="rect">
                <a:avLst/>
              </a:prstGeom>
              <a:solidFill>
                <a:srgbClr val="9DC3E6"/>
              </a:solidFill>
            </p:spPr>
            <p:txBody>
              <a:bodyPr wrap="square">
                <a:spAutoFit/>
              </a:bodyPr>
              <a:lstStyle/>
              <a:p>
                <a:pPr indent="127000" algn="just">
                  <a:lnSpc>
                    <a:spcPct val="125000"/>
                  </a:lnSpc>
                </a:pP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网络模型的优点是场景中智能体的特征信息都经过同一个复合栅格地图</a:t>
                </a:r>
                <a:r>
                  <a:rPr lang="zh-CN" altLang="zh-CN" dirty="0">
                    <a:latin typeface="Times New Roman" panose="02020603050405020304" pitchFamily="18" charset="0"/>
                  </a:rPr>
                  <a:t>的处理网络</a:t>
                </a:r>
                <a:r>
                  <a:rPr lang="zh-CN" altLang="zh-CN" sz="1800" dirty="0">
                    <a:effectLst/>
                    <a:latin typeface="Times New Roman" panose="02020603050405020304" pitchFamily="18" charset="0"/>
                    <a:ea typeface="宋体" panose="02010600030101010101" pitchFamily="2" charset="-122"/>
                  </a:rPr>
                  <a:t>，并将特征集合在特征图</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𝑉</m:t>
                        </m:r>
                      </m:e>
                      <m:sub>
                        <m:r>
                          <a:rPr lang="en-US" altLang="zh-CN" sz="1800" i="1">
                            <a:effectLst/>
                            <a:latin typeface="Cambria Math" panose="02040503050406030204" pitchFamily="18" charset="0"/>
                            <a:ea typeface="宋体" panose="02010600030101010101" pitchFamily="2" charset="-122"/>
                          </a:rPr>
                          <m:t>𝑝</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𝑎𝑙𝑙</m:t>
                        </m:r>
                      </m:sub>
                    </m:sSub>
                  </m:oMath>
                </a14:m>
                <a:r>
                  <a:rPr lang="zh-CN" altLang="zh-CN" sz="1800" dirty="0">
                    <a:effectLst/>
                    <a:latin typeface="Times New Roman" panose="02020603050405020304" pitchFamily="18" charset="0"/>
                    <a:ea typeface="宋体" panose="02010600030101010101" pitchFamily="2" charset="-122"/>
                  </a:rPr>
                  <a:t>中，通过共享特征图的信息，可以省去单独逐类别的进行复合栅格地图的特征提取和编码，提高模型预测多</a:t>
                </a:r>
                <a:r>
                  <a:rPr lang="zh-CN" altLang="en-US" sz="1800" dirty="0">
                    <a:effectLst/>
                    <a:latin typeface="Times New Roman" panose="02020603050405020304" pitchFamily="18" charset="0"/>
                    <a:ea typeface="宋体" panose="02010600030101010101" pitchFamily="2" charset="-122"/>
                  </a:rPr>
                  <a:t>类别</a:t>
                </a:r>
                <a:r>
                  <a:rPr lang="zh-CN" altLang="zh-CN" sz="1800" dirty="0">
                    <a:effectLst/>
                    <a:latin typeface="Times New Roman" panose="02020603050405020304" pitchFamily="18" charset="0"/>
                    <a:ea typeface="宋体" panose="02010600030101010101" pitchFamily="2" charset="-122"/>
                  </a:rPr>
                  <a:t>智能体轨迹的速度与效率。</a:t>
                </a:r>
              </a:p>
            </p:txBody>
          </p:sp>
        </mc:Choice>
        <mc:Fallback xmlns="">
          <p:sp>
            <p:nvSpPr>
              <p:cNvPr id="35" name="文本框 34">
                <a:extLst>
                  <a:ext uri="{FF2B5EF4-FFF2-40B4-BE49-F238E27FC236}">
                    <a16:creationId xmlns:a16="http://schemas.microsoft.com/office/drawing/2014/main" id="{9E62E5FC-A3EE-423E-B984-81F025F3A178}"/>
                  </a:ext>
                </a:extLst>
              </p:cNvPr>
              <p:cNvSpPr txBox="1">
                <a:spLocks noRot="1" noChangeAspect="1" noMove="1" noResize="1" noEditPoints="1" noAdjustHandles="1" noChangeArrowheads="1" noChangeShapeType="1" noTextEdit="1"/>
              </p:cNvSpPr>
              <p:nvPr/>
            </p:nvSpPr>
            <p:spPr>
              <a:xfrm>
                <a:off x="9376229" y="1238952"/>
                <a:ext cx="2743200" cy="3892604"/>
              </a:xfrm>
              <a:prstGeom prst="rect">
                <a:avLst/>
              </a:prstGeom>
              <a:blipFill>
                <a:blip r:embed="rId9"/>
                <a:stretch>
                  <a:fillRect l="-1778" t="-313" r="-2000" b="-10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31047346"/>
      </p:ext>
    </p:extLst>
  </p:cSld>
  <p:clrMapOvr>
    <a:masterClrMapping/>
  </p:clrMapOvr>
  <mc:AlternateContent xmlns:mc="http://schemas.openxmlformats.org/markup-compatibility/2006" xmlns:p14="http://schemas.microsoft.com/office/powerpoint/2010/main">
    <mc:Choice Requires="p14">
      <p:transition p14:dur="0" advTm="17265"/>
    </mc:Choice>
    <mc:Fallback xmlns="">
      <p:transition advTm="172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xit" presetSubtype="4" fill="hold" grpId="1" nodeType="clickEffect">
                                  <p:stCondLst>
                                    <p:cond delay="0"/>
                                  </p:stCondLst>
                                  <p:childTnLst>
                                    <p:animEffect transition="out" filter="wipe(down)">
                                      <p:cBhvr>
                                        <p:cTn id="15" dur="500"/>
                                        <p:tgtEl>
                                          <p:spTgt spid="25"/>
                                        </p:tgtEl>
                                      </p:cBhvr>
                                    </p:animEffect>
                                    <p:set>
                                      <p:cBhvr>
                                        <p:cTn id="16"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5724644" cy="461665"/>
          </a:xfrm>
          <a:prstGeom prst="rect">
            <a:avLst/>
          </a:prstGeom>
          <a:noFill/>
        </p:spPr>
        <p:txBody>
          <a:bodyPr wrap="none">
            <a:spAutoFit/>
          </a:bodyPr>
          <a:lstStyle/>
          <a:p>
            <a:pPr defTabSz="685800">
              <a:defRPr/>
            </a:pPr>
            <a:r>
              <a:rPr lang="zh-CN" altLang="en-US" sz="2400" b="1" dirty="0">
                <a:solidFill>
                  <a:srgbClr val="224982"/>
                </a:solidFill>
                <a:latin typeface="Arial" panose="020B0604020202020204"/>
                <a:ea typeface="微软雅黑" panose="020B0503020204020204" pitchFamily="34" charset="-122"/>
              </a:rPr>
              <a:t>多任务多模概率化轨迹预测模型网络架构</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3" name="对象 2">
            <a:extLst>
              <a:ext uri="{FF2B5EF4-FFF2-40B4-BE49-F238E27FC236}">
                <a16:creationId xmlns:a16="http://schemas.microsoft.com/office/drawing/2014/main" id="{47EF1462-AB90-4B89-95C8-5D2F081F3790}"/>
              </a:ext>
            </a:extLst>
          </p:cNvPr>
          <p:cNvGraphicFramePr>
            <a:graphicFrameLocks noChangeAspect="1"/>
          </p:cNvGraphicFramePr>
          <p:nvPr/>
        </p:nvGraphicFramePr>
        <p:xfrm>
          <a:off x="700315" y="1176868"/>
          <a:ext cx="8675914" cy="4087463"/>
        </p:xfrm>
        <a:graphic>
          <a:graphicData uri="http://schemas.openxmlformats.org/presentationml/2006/ole">
            <mc:AlternateContent xmlns:mc="http://schemas.openxmlformats.org/markup-compatibility/2006">
              <mc:Choice xmlns:v="urn:schemas-microsoft-com:vml" Requires="v">
                <p:oleObj name="Visio" r:id="rId3" imgW="10144114" imgH="4190910" progId="Visio.Drawing.15">
                  <p:embed/>
                </p:oleObj>
              </mc:Choice>
              <mc:Fallback>
                <p:oleObj name="Visio" r:id="rId3" imgW="10144114" imgH="4190910" progId="Visio.Drawing.15">
                  <p:embed/>
                  <p:pic>
                    <p:nvPicPr>
                      <p:cNvPr id="3" name="对象 2">
                        <a:extLst>
                          <a:ext uri="{FF2B5EF4-FFF2-40B4-BE49-F238E27FC236}">
                            <a16:creationId xmlns:a16="http://schemas.microsoft.com/office/drawing/2014/main" id="{47EF1462-AB90-4B89-95C8-5D2F081F37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315" y="1176868"/>
                        <a:ext cx="8675914" cy="4087463"/>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94AEC240-EA7C-4727-8F07-62286C4D9AAE}"/>
                  </a:ext>
                </a:extLst>
              </p:cNvPr>
              <p:cNvSpPr txBox="1"/>
              <p:nvPr/>
            </p:nvSpPr>
            <p:spPr>
              <a:xfrm>
                <a:off x="1401105" y="754124"/>
                <a:ext cx="3447143" cy="422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Sub>
                      <m:r>
                        <a:rPr lang="zh-CN" altLang="en-US" i="0">
                          <a:latin typeface="Cambria Math" panose="02040503050406030204" pitchFamily="18" charset="0"/>
                        </a:rPr>
                        <m:t>=</m:t>
                      </m:r>
                      <m:r>
                        <a:rPr lang="zh-CN" altLang="en-US" i="1">
                          <a:latin typeface="Cambria Math" panose="02040503050406030204" pitchFamily="18" charset="0"/>
                        </a:rPr>
                        <m:t>𝑀𝑢𝑙𝑡𝑖𝑀𝑎𝑝𝑁𝑒𝑡</m:t>
                      </m:r>
                      <m:d>
                        <m:dPr>
                          <m:sepChr m:val=";"/>
                          <m:ctrlPr>
                            <a:rPr lang="zh-CN" altLang="en-US" i="1">
                              <a:latin typeface="Cambria Math" panose="02040503050406030204" pitchFamily="18" charset="0"/>
                            </a:rPr>
                          </m:ctrlPr>
                        </m:dPr>
                        <m:e>
                          <m:r>
                            <a:rPr lang="zh-CN" altLang="en-US" i="1">
                              <a:latin typeface="Cambria Math" panose="02040503050406030204" pitchFamily="18" charset="0"/>
                            </a:rPr>
                            <m:t>𝐼</m:t>
                          </m:r>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𝑊</m:t>
                              </m:r>
                            </m:e>
                            <m:sub>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𝑝</m:t>
                                  </m:r>
                                </m:e>
                                <m:sup>
                                  <m:r>
                                    <a:rPr lang="zh-CN" altLang="en-US" i="0">
                                      <a:latin typeface="Cambria Math" panose="02040503050406030204" pitchFamily="18" charset="0"/>
                                    </a:rPr>
                                    <m:t>′</m:t>
                                  </m:r>
                                </m:sup>
                              </m:sSup>
                            </m:sub>
                          </m:sSub>
                        </m:e>
                      </m:d>
                    </m:oMath>
                  </m:oMathPara>
                </a14:m>
                <a:endParaRPr lang="zh-CN" altLang="en-US" dirty="0"/>
              </a:p>
            </p:txBody>
          </p:sp>
        </mc:Choice>
        <mc:Fallback xmlns="">
          <p:sp>
            <p:nvSpPr>
              <p:cNvPr id="25" name="文本框 24">
                <a:extLst>
                  <a:ext uri="{FF2B5EF4-FFF2-40B4-BE49-F238E27FC236}">
                    <a16:creationId xmlns:a16="http://schemas.microsoft.com/office/drawing/2014/main" id="{94AEC240-EA7C-4727-8F07-62286C4D9AAE}"/>
                  </a:ext>
                </a:extLst>
              </p:cNvPr>
              <p:cNvSpPr txBox="1">
                <a:spLocks noRot="1" noChangeAspect="1" noMove="1" noResize="1" noEditPoints="1" noAdjustHandles="1" noChangeArrowheads="1" noChangeShapeType="1" noTextEdit="1"/>
              </p:cNvSpPr>
              <p:nvPr/>
            </p:nvSpPr>
            <p:spPr>
              <a:xfrm>
                <a:off x="1401105" y="754124"/>
                <a:ext cx="3447143" cy="422744"/>
              </a:xfrm>
              <a:prstGeom prst="rect">
                <a:avLst/>
              </a:prstGeom>
              <a:blipFill>
                <a:blip r:embed="rId5"/>
                <a:stretch>
                  <a:fillRect b="-43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D9BD7DEA-26F4-4C13-ABB7-CA7ED5BE4751}"/>
                  </a:ext>
                </a:extLst>
              </p:cNvPr>
              <p:cNvSpPr txBox="1"/>
              <p:nvPr/>
            </p:nvSpPr>
            <p:spPr>
              <a:xfrm>
                <a:off x="0" y="5295713"/>
                <a:ext cx="6096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𝑠</m:t>
                          </m:r>
                          <m:r>
                            <a:rPr lang="zh-CN" altLang="en-US" i="0">
                              <a:latin typeface="Cambria Math" panose="02040503050406030204" pitchFamily="18" charset="0"/>
                            </a:rPr>
                            <m:t>−</m:t>
                          </m:r>
                          <m:r>
                            <a:rPr lang="zh-CN" altLang="en-US" i="1">
                              <a:latin typeface="Cambria Math" panose="02040503050406030204" pitchFamily="18" charset="0"/>
                            </a:rPr>
                            <m:t>𝑎𝑙𝑙</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r>
                        <a:rPr lang="zh-CN" altLang="en-US" i="1">
                          <a:latin typeface="Cambria Math" panose="02040503050406030204" pitchFamily="18" charset="0"/>
                        </a:rPr>
                        <m:t>𝐿𝑆𝑇𝑀</m:t>
                      </m:r>
                      <m:d>
                        <m:dPr>
                          <m:sepChr m:val=","/>
                          <m:ctrlPr>
                            <a:rPr lang="zh-CN" altLang="en-US" i="1">
                              <a:latin typeface="Cambria Math" panose="02040503050406030204" pitchFamily="18" charset="0"/>
                            </a:rPr>
                          </m:ctrlPr>
                        </m:dPr>
                        <m:e>
                          <m:r>
                            <a:rPr lang="zh-CN" altLang="en-US" i="1">
                              <a:latin typeface="Cambria Math" panose="02040503050406030204" pitchFamily="18" charset="0"/>
                            </a:rPr>
                            <m:t>𝑀</m:t>
                          </m:r>
                        </m:e>
                        <m:e>
                          <m:r>
                            <a:rPr lang="zh-CN" altLang="en-US" i="1">
                              <a:latin typeface="Cambria Math" panose="02040503050406030204" pitchFamily="18" charset="0"/>
                            </a:rPr>
                            <m:t>𝐿</m:t>
                          </m:r>
                        </m:e>
                        <m:e>
                          <m:r>
                            <a:rPr lang="zh-CN" altLang="en-US" i="1">
                              <a:latin typeface="Cambria Math" panose="02040503050406030204" pitchFamily="18" charset="0"/>
                            </a:rPr>
                            <m:t>𝑃</m:t>
                          </m:r>
                          <m:d>
                            <m:dPr>
                              <m:sepChr m:val=";"/>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𝑖</m:t>
                                  </m:r>
                                </m:sub>
                              </m:sSub>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𝑊</m:t>
                                  </m:r>
                                </m:e>
                                <m:sub>
                                  <m:r>
                                    <a:rPr lang="zh-CN" altLang="en-US" i="1">
                                      <a:latin typeface="Cambria Math" panose="02040503050406030204" pitchFamily="18" charset="0"/>
                                    </a:rPr>
                                    <m:t>𝑀𝐿𝑃</m:t>
                                  </m:r>
                                </m:sub>
                              </m:sSub>
                            </m:e>
                          </m:d>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h</m:t>
                              </m:r>
                            </m:e>
                            <m:sub>
                              <m:r>
                                <a:rPr lang="zh-CN" altLang="en-US" i="1">
                                  <a:latin typeface="Cambria Math" panose="02040503050406030204" pitchFamily="18" charset="0"/>
                                </a:rPr>
                                <m:t>𝐿𝑆𝑇𝑀</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𝑊</m:t>
                              </m:r>
                            </m:e>
                            <m:sub>
                              <m:r>
                                <a:rPr lang="zh-CN" altLang="en-US" i="1">
                                  <a:latin typeface="Cambria Math" panose="02040503050406030204" pitchFamily="18" charset="0"/>
                                </a:rPr>
                                <m:t>𝐿𝑆𝑇𝑀</m:t>
                              </m:r>
                            </m:sub>
                            <m:sup>
                              <m:r>
                                <a:rPr lang="zh-CN" altLang="en-US" i="0">
                                  <a:latin typeface="Cambria Math" panose="02040503050406030204" pitchFamily="18" charset="0"/>
                                </a:rPr>
                                <m:t>′</m:t>
                              </m:r>
                            </m:sup>
                          </m:sSubSup>
                        </m:e>
                      </m:d>
                    </m:oMath>
                  </m:oMathPara>
                </a14:m>
                <a:endParaRPr lang="zh-CN" altLang="en-US" dirty="0"/>
              </a:p>
            </p:txBody>
          </p:sp>
        </mc:Choice>
        <mc:Fallback xmlns="">
          <p:sp>
            <p:nvSpPr>
              <p:cNvPr id="27" name="文本框 26">
                <a:extLst>
                  <a:ext uri="{FF2B5EF4-FFF2-40B4-BE49-F238E27FC236}">
                    <a16:creationId xmlns:a16="http://schemas.microsoft.com/office/drawing/2014/main" id="{D9BD7DEA-26F4-4C13-ABB7-CA7ED5BE4751}"/>
                  </a:ext>
                </a:extLst>
              </p:cNvPr>
              <p:cNvSpPr txBox="1">
                <a:spLocks noRot="1" noChangeAspect="1" noMove="1" noResize="1" noEditPoints="1" noAdjustHandles="1" noChangeArrowheads="1" noChangeShapeType="1" noTextEdit="1"/>
              </p:cNvSpPr>
              <p:nvPr/>
            </p:nvSpPr>
            <p:spPr>
              <a:xfrm>
                <a:off x="0" y="5295713"/>
                <a:ext cx="6096000" cy="369332"/>
              </a:xfrm>
              <a:prstGeom prst="rect">
                <a:avLst/>
              </a:prstGeom>
              <a:blipFill>
                <a:blip r:embed="rId6"/>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53426B5E-8784-43FC-8FAA-99AD2DE33FE8}"/>
                  </a:ext>
                </a:extLst>
              </p:cNvPr>
              <p:cNvSpPr txBox="1"/>
              <p:nvPr/>
            </p:nvSpPr>
            <p:spPr>
              <a:xfrm>
                <a:off x="5005537" y="821209"/>
                <a:ext cx="2743200" cy="4177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𝑉</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up>
                          <m:r>
                            <a:rPr lang="zh-CN" altLang="en-US" i="0">
                              <a:latin typeface="Cambria Math" panose="02040503050406030204" pitchFamily="18" charset="0"/>
                            </a:rPr>
                            <m:t>′</m:t>
                          </m:r>
                        </m:sup>
                      </m:sSubSup>
                      <m:r>
                        <a:rPr lang="zh-CN" altLang="en-US" i="0">
                          <a:latin typeface="Cambria Math" panose="02040503050406030204" pitchFamily="18" charset="0"/>
                        </a:rPr>
                        <m:t>=</m:t>
                      </m:r>
                      <m:r>
                        <a:rPr lang="zh-CN" altLang="en-US" i="1">
                          <a:latin typeface="Cambria Math" panose="02040503050406030204" pitchFamily="18" charset="0"/>
                        </a:rPr>
                        <m:t>𝐴𝑓𝑓𝑖𝑛𝑒</m:t>
                      </m:r>
                      <m:d>
                        <m:dPr>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Sub>
                        </m:e>
                      </m:d>
                    </m:oMath>
                  </m:oMathPara>
                </a14:m>
                <a:endParaRPr lang="zh-CN" altLang="en-US" dirty="0"/>
              </a:p>
            </p:txBody>
          </p:sp>
        </mc:Choice>
        <mc:Fallback xmlns="">
          <p:sp>
            <p:nvSpPr>
              <p:cNvPr id="33" name="文本框 32">
                <a:extLst>
                  <a:ext uri="{FF2B5EF4-FFF2-40B4-BE49-F238E27FC236}">
                    <a16:creationId xmlns:a16="http://schemas.microsoft.com/office/drawing/2014/main" id="{53426B5E-8784-43FC-8FAA-99AD2DE33FE8}"/>
                  </a:ext>
                </a:extLst>
              </p:cNvPr>
              <p:cNvSpPr txBox="1">
                <a:spLocks noRot="1" noChangeAspect="1" noMove="1" noResize="1" noEditPoints="1" noAdjustHandles="1" noChangeArrowheads="1" noChangeShapeType="1" noTextEdit="1"/>
              </p:cNvSpPr>
              <p:nvPr/>
            </p:nvSpPr>
            <p:spPr>
              <a:xfrm>
                <a:off x="5005537" y="821209"/>
                <a:ext cx="2743200" cy="417743"/>
              </a:xfrm>
              <a:prstGeom prst="rect">
                <a:avLst/>
              </a:prstGeom>
              <a:blipFill>
                <a:blip r:embed="rId7"/>
                <a:stretch>
                  <a:fillRect b="-58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927EB04A-C20B-462E-803E-1A73C11915DF}"/>
                  </a:ext>
                </a:extLst>
              </p:cNvPr>
              <p:cNvSpPr txBox="1"/>
              <p:nvPr/>
            </p:nvSpPr>
            <p:spPr>
              <a:xfrm>
                <a:off x="3124677" y="5295713"/>
                <a:ext cx="7491263" cy="15881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𝐶</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r>
                        <a:rPr lang="zh-CN" altLang="en-US" i="1">
                          <a:latin typeface="Cambria Math" panose="02040503050406030204" pitchFamily="18" charset="0"/>
                        </a:rPr>
                        <m:t>𝐴𝑇𝑇</m:t>
                      </m:r>
                      <m:d>
                        <m:dPr>
                          <m:ctrlPr>
                            <a:rPr lang="zh-CN" altLang="en-US" i="1">
                              <a:solidFill>
                                <a:srgbClr val="836967"/>
                              </a:solidFill>
                              <a:latin typeface="Cambria Math" panose="02040503050406030204" pitchFamily="18" charset="0"/>
                            </a:rPr>
                          </m:ctrlPr>
                        </m:dPr>
                        <m:e>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𝑉</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up>
                              <m:r>
                                <a:rPr lang="zh-CN" altLang="en-US" i="0">
                                  <a:latin typeface="Cambria Math" panose="02040503050406030204" pitchFamily="18" charset="0"/>
                                </a:rPr>
                                <m:t>′</m:t>
                              </m:r>
                            </m:sup>
                          </m:sSubSup>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𝑠</m:t>
                              </m:r>
                              <m:r>
                                <a:rPr lang="zh-CN" altLang="en-US" i="0">
                                  <a:latin typeface="Cambria Math" panose="02040503050406030204" pitchFamily="18" charset="0"/>
                                </a:rPr>
                                <m:t>−</m:t>
                              </m:r>
                              <m:r>
                                <a:rPr lang="zh-CN" altLang="en-US" i="1">
                                  <a:latin typeface="Cambria Math" panose="02040503050406030204" pitchFamily="18" charset="0"/>
                                </a:rPr>
                                <m:t>𝑎𝑙𝑙</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𝑊</m:t>
                              </m:r>
                            </m:e>
                            <m:sub>
                              <m:r>
                                <a:rPr lang="zh-CN" altLang="en-US" i="1">
                                  <a:latin typeface="Cambria Math" panose="02040503050406030204" pitchFamily="18" charset="0"/>
                                </a:rPr>
                                <m:t>𝐴𝑇𝑇</m:t>
                              </m:r>
                            </m:sub>
                          </m:sSub>
                        </m:e>
                      </m:d>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𝑀</m:t>
                          </m:r>
                        </m:den>
                      </m:f>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𝑚</m:t>
                          </m:r>
                          <m:r>
                            <a:rPr lang="zh-CN" altLang="en-US" i="0">
                              <a:latin typeface="Cambria Math" panose="02040503050406030204" pitchFamily="18" charset="0"/>
                            </a:rPr>
                            <m:t>=1</m:t>
                          </m:r>
                        </m:sub>
                        <m:sup>
                          <m:r>
                            <a:rPr lang="zh-CN" altLang="en-US" i="1">
                              <a:latin typeface="Cambria Math" panose="02040503050406030204" pitchFamily="18" charset="0"/>
                            </a:rPr>
                            <m:t>𝑀</m:t>
                          </m:r>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e>
                      </m:nary>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𝑠𝑜𝑓𝑡𝑚𝑎𝑥</m:t>
                      </m:r>
                      <m:d>
                        <m:dPr>
                          <m:ctrlPr>
                            <a:rPr lang="zh-CN" altLang="zh-CN" i="1">
                              <a:effectLst/>
                              <a:latin typeface="Cambria Math" panose="02040503050406030204" pitchFamily="18" charset="0"/>
                              <a:ea typeface="Cambria Math" panose="02040503050406030204" pitchFamily="18" charset="0"/>
                            </a:rPr>
                          </m:ctrlPr>
                        </m:dPr>
                        <m:e>
                          <m:f>
                            <m:fPr>
                              <m:ctrlPr>
                                <a:rPr lang="zh-CN" altLang="zh-CN" i="1">
                                  <a:effectLst/>
                                  <a:latin typeface="Cambria Math" panose="02040503050406030204" pitchFamily="18" charset="0"/>
                                  <a:ea typeface="Cambria Math" panose="02040503050406030204" pitchFamily="18" charset="0"/>
                                </a:rPr>
                              </m:ctrlPr>
                            </m:fPr>
                            <m:num>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𝑀𝐿𝑃</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e>
                              </m:d>
                            </m:num>
                            <m:den>
                              <m:rad>
                                <m:radPr>
                                  <m:degHide m:val="on"/>
                                  <m:ctrlPr>
                                    <a:rPr lang="zh-CN" altLang="zh-CN" i="1">
                                      <a:effectLst/>
                                      <a:latin typeface="Cambria Math" panose="02040503050406030204" pitchFamily="18" charset="0"/>
                                      <a:ea typeface="Cambria Math" panose="02040503050406030204" pitchFamily="18" charset="0"/>
                                    </a:rPr>
                                  </m:ctrlPr>
                                </m:radPr>
                                <m:deg/>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m:t>
                                      </m:r>
                                    </m:e>
                                    <m:sub>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sub>
                                  </m:sSub>
                                </m:e>
                              </m:rad>
                            </m:den>
                          </m:f>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oMath>
                  </m:oMathPara>
                </a14:m>
                <a:endParaRPr lang="zh-CN" altLang="en-US" dirty="0"/>
              </a:p>
            </p:txBody>
          </p:sp>
        </mc:Choice>
        <mc:Fallback xmlns="">
          <p:sp>
            <p:nvSpPr>
              <p:cNvPr id="34" name="文本框 33">
                <a:extLst>
                  <a:ext uri="{FF2B5EF4-FFF2-40B4-BE49-F238E27FC236}">
                    <a16:creationId xmlns:a16="http://schemas.microsoft.com/office/drawing/2014/main" id="{927EB04A-C20B-462E-803E-1A73C11915DF}"/>
                  </a:ext>
                </a:extLst>
              </p:cNvPr>
              <p:cNvSpPr txBox="1">
                <a:spLocks noRot="1" noChangeAspect="1" noMove="1" noResize="1" noEditPoints="1" noAdjustHandles="1" noChangeArrowheads="1" noChangeShapeType="1" noTextEdit="1"/>
              </p:cNvSpPr>
              <p:nvPr/>
            </p:nvSpPr>
            <p:spPr>
              <a:xfrm>
                <a:off x="3124677" y="5295713"/>
                <a:ext cx="7491263" cy="158812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9E62E5FC-A3EE-423E-B984-81F025F3A178}"/>
                  </a:ext>
                </a:extLst>
              </p:cNvPr>
              <p:cNvSpPr txBox="1"/>
              <p:nvPr/>
            </p:nvSpPr>
            <p:spPr>
              <a:xfrm>
                <a:off x="9376229" y="1238952"/>
                <a:ext cx="2743200" cy="3892604"/>
              </a:xfrm>
              <a:prstGeom prst="rect">
                <a:avLst/>
              </a:prstGeom>
              <a:solidFill>
                <a:srgbClr val="9DC3E6"/>
              </a:solidFill>
            </p:spPr>
            <p:txBody>
              <a:bodyPr wrap="square">
                <a:spAutoFit/>
              </a:bodyPr>
              <a:lstStyle/>
              <a:p>
                <a:pPr indent="127000" algn="just">
                  <a:lnSpc>
                    <a:spcPct val="125000"/>
                  </a:lnSpc>
                </a:pP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网络模型的优点是场景中智能体的特征信息都经过同一个复合栅格地图</a:t>
                </a:r>
                <a:r>
                  <a:rPr lang="zh-CN" altLang="zh-CN" dirty="0">
                    <a:latin typeface="Times New Roman" panose="02020603050405020304" pitchFamily="18" charset="0"/>
                  </a:rPr>
                  <a:t>的处理网络</a:t>
                </a:r>
                <a:r>
                  <a:rPr lang="zh-CN" altLang="zh-CN" sz="1800" dirty="0">
                    <a:effectLst/>
                    <a:latin typeface="Times New Roman" panose="02020603050405020304" pitchFamily="18" charset="0"/>
                    <a:ea typeface="宋体" panose="02010600030101010101" pitchFamily="2" charset="-122"/>
                  </a:rPr>
                  <a:t>，并将特征集合在特征图</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𝑉</m:t>
                        </m:r>
                      </m:e>
                      <m:sub>
                        <m:r>
                          <a:rPr lang="en-US" altLang="zh-CN" sz="1800" i="1">
                            <a:effectLst/>
                            <a:latin typeface="Cambria Math" panose="02040503050406030204" pitchFamily="18" charset="0"/>
                            <a:ea typeface="宋体" panose="02010600030101010101" pitchFamily="2" charset="-122"/>
                          </a:rPr>
                          <m:t>𝑝</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𝑎𝑙𝑙</m:t>
                        </m:r>
                      </m:sub>
                    </m:sSub>
                  </m:oMath>
                </a14:m>
                <a:r>
                  <a:rPr lang="zh-CN" altLang="zh-CN" sz="1800" dirty="0">
                    <a:effectLst/>
                    <a:latin typeface="Times New Roman" panose="02020603050405020304" pitchFamily="18" charset="0"/>
                    <a:ea typeface="宋体" panose="02010600030101010101" pitchFamily="2" charset="-122"/>
                  </a:rPr>
                  <a:t>中，通过共享特征图的信息，可以省去单独逐类别的进行复合栅格地图的特征提取和编码，提高模型预测多</a:t>
                </a:r>
                <a:r>
                  <a:rPr lang="zh-CN" altLang="en-US" sz="1800" dirty="0">
                    <a:effectLst/>
                    <a:latin typeface="Times New Roman" panose="02020603050405020304" pitchFamily="18" charset="0"/>
                    <a:ea typeface="宋体" panose="02010600030101010101" pitchFamily="2" charset="-122"/>
                  </a:rPr>
                  <a:t>类别</a:t>
                </a:r>
                <a:r>
                  <a:rPr lang="zh-CN" altLang="zh-CN" sz="1800" dirty="0">
                    <a:effectLst/>
                    <a:latin typeface="Times New Roman" panose="02020603050405020304" pitchFamily="18" charset="0"/>
                    <a:ea typeface="宋体" panose="02010600030101010101" pitchFamily="2" charset="-122"/>
                  </a:rPr>
                  <a:t>智能体轨迹的速度与效率。</a:t>
                </a:r>
              </a:p>
            </p:txBody>
          </p:sp>
        </mc:Choice>
        <mc:Fallback xmlns="">
          <p:sp>
            <p:nvSpPr>
              <p:cNvPr id="35" name="文本框 34">
                <a:extLst>
                  <a:ext uri="{FF2B5EF4-FFF2-40B4-BE49-F238E27FC236}">
                    <a16:creationId xmlns:a16="http://schemas.microsoft.com/office/drawing/2014/main" id="{9E62E5FC-A3EE-423E-B984-81F025F3A178}"/>
                  </a:ext>
                </a:extLst>
              </p:cNvPr>
              <p:cNvSpPr txBox="1">
                <a:spLocks noRot="1" noChangeAspect="1" noMove="1" noResize="1" noEditPoints="1" noAdjustHandles="1" noChangeArrowheads="1" noChangeShapeType="1" noTextEdit="1"/>
              </p:cNvSpPr>
              <p:nvPr/>
            </p:nvSpPr>
            <p:spPr>
              <a:xfrm>
                <a:off x="9376229" y="1238952"/>
                <a:ext cx="2743200" cy="3892604"/>
              </a:xfrm>
              <a:prstGeom prst="rect">
                <a:avLst/>
              </a:prstGeom>
              <a:blipFill>
                <a:blip r:embed="rId9"/>
                <a:stretch>
                  <a:fillRect l="-1778" t="-313" r="-2000" b="-10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6346452"/>
      </p:ext>
    </p:extLst>
  </p:cSld>
  <p:clrMapOvr>
    <a:masterClrMapping/>
  </p:clrMapOvr>
  <mc:AlternateContent xmlns:mc="http://schemas.openxmlformats.org/markup-compatibility/2006" xmlns:p14="http://schemas.microsoft.com/office/powerpoint/2010/main">
    <mc:Choice Requires="p14">
      <p:transition p14:dur="0" advTm="17265"/>
    </mc:Choice>
    <mc:Fallback xmlns="">
      <p:transition advTm="172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xit" presetSubtype="4" fill="hold" grpId="1" nodeType="clickEffect">
                                  <p:stCondLst>
                                    <p:cond delay="0"/>
                                  </p:stCondLst>
                                  <p:childTnLst>
                                    <p:animEffect transition="out" filter="wipe(down)">
                                      <p:cBhvr>
                                        <p:cTn id="15" dur="500"/>
                                        <p:tgtEl>
                                          <p:spTgt spid="25"/>
                                        </p:tgtEl>
                                      </p:cBhvr>
                                    </p:animEffect>
                                    <p:set>
                                      <p:cBhvr>
                                        <p:cTn id="16"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5724644" cy="461665"/>
          </a:xfrm>
          <a:prstGeom prst="rect">
            <a:avLst/>
          </a:prstGeom>
          <a:noFill/>
        </p:spPr>
        <p:txBody>
          <a:bodyPr wrap="none">
            <a:spAutoFit/>
          </a:bodyPr>
          <a:lstStyle/>
          <a:p>
            <a:pPr defTabSz="685800">
              <a:defRPr/>
            </a:pPr>
            <a:r>
              <a:rPr lang="zh-CN" altLang="en-US" sz="2400" b="1" dirty="0">
                <a:solidFill>
                  <a:srgbClr val="224982"/>
                </a:solidFill>
                <a:latin typeface="Arial" panose="020B0604020202020204"/>
                <a:ea typeface="微软雅黑" panose="020B0503020204020204" pitchFamily="34" charset="-122"/>
              </a:rPr>
              <a:t>多任务多模概率化轨迹预测模型网络架构</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3" name="对象 2">
            <a:extLst>
              <a:ext uri="{FF2B5EF4-FFF2-40B4-BE49-F238E27FC236}">
                <a16:creationId xmlns:a16="http://schemas.microsoft.com/office/drawing/2014/main" id="{47EF1462-AB90-4B89-95C8-5D2F081F3790}"/>
              </a:ext>
            </a:extLst>
          </p:cNvPr>
          <p:cNvGraphicFramePr>
            <a:graphicFrameLocks noChangeAspect="1"/>
          </p:cNvGraphicFramePr>
          <p:nvPr/>
        </p:nvGraphicFramePr>
        <p:xfrm>
          <a:off x="700315" y="1176868"/>
          <a:ext cx="8675914" cy="4087463"/>
        </p:xfrm>
        <a:graphic>
          <a:graphicData uri="http://schemas.openxmlformats.org/presentationml/2006/ole">
            <mc:AlternateContent xmlns:mc="http://schemas.openxmlformats.org/markup-compatibility/2006">
              <mc:Choice xmlns:v="urn:schemas-microsoft-com:vml" Requires="v">
                <p:oleObj name="Visio" r:id="rId3" imgW="10144114" imgH="4190910" progId="Visio.Drawing.15">
                  <p:embed/>
                </p:oleObj>
              </mc:Choice>
              <mc:Fallback>
                <p:oleObj name="Visio" r:id="rId3" imgW="10144114" imgH="4190910" progId="Visio.Drawing.15">
                  <p:embed/>
                  <p:pic>
                    <p:nvPicPr>
                      <p:cNvPr id="3" name="对象 2">
                        <a:extLst>
                          <a:ext uri="{FF2B5EF4-FFF2-40B4-BE49-F238E27FC236}">
                            <a16:creationId xmlns:a16="http://schemas.microsoft.com/office/drawing/2014/main" id="{47EF1462-AB90-4B89-95C8-5D2F081F37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315" y="1176868"/>
                        <a:ext cx="8675914" cy="4087463"/>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94AEC240-EA7C-4727-8F07-62286C4D9AAE}"/>
                  </a:ext>
                </a:extLst>
              </p:cNvPr>
              <p:cNvSpPr txBox="1"/>
              <p:nvPr/>
            </p:nvSpPr>
            <p:spPr>
              <a:xfrm>
                <a:off x="1401105" y="754124"/>
                <a:ext cx="3447143" cy="422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Sub>
                      <m:r>
                        <a:rPr lang="zh-CN" altLang="en-US" i="0">
                          <a:latin typeface="Cambria Math" panose="02040503050406030204" pitchFamily="18" charset="0"/>
                        </a:rPr>
                        <m:t>=</m:t>
                      </m:r>
                      <m:r>
                        <a:rPr lang="zh-CN" altLang="en-US" i="1">
                          <a:latin typeface="Cambria Math" panose="02040503050406030204" pitchFamily="18" charset="0"/>
                        </a:rPr>
                        <m:t>𝑀𝑢𝑙𝑡𝑖𝑀𝑎𝑝𝑁𝑒𝑡</m:t>
                      </m:r>
                      <m:d>
                        <m:dPr>
                          <m:sepChr m:val=";"/>
                          <m:ctrlPr>
                            <a:rPr lang="zh-CN" altLang="en-US" i="1">
                              <a:latin typeface="Cambria Math" panose="02040503050406030204" pitchFamily="18" charset="0"/>
                            </a:rPr>
                          </m:ctrlPr>
                        </m:dPr>
                        <m:e>
                          <m:r>
                            <a:rPr lang="zh-CN" altLang="en-US" i="1">
                              <a:latin typeface="Cambria Math" panose="02040503050406030204" pitchFamily="18" charset="0"/>
                            </a:rPr>
                            <m:t>𝐼</m:t>
                          </m:r>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𝑊</m:t>
                              </m:r>
                            </m:e>
                            <m:sub>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𝑝</m:t>
                                  </m:r>
                                </m:e>
                                <m:sup>
                                  <m:r>
                                    <a:rPr lang="zh-CN" altLang="en-US" i="0">
                                      <a:latin typeface="Cambria Math" panose="02040503050406030204" pitchFamily="18" charset="0"/>
                                    </a:rPr>
                                    <m:t>′</m:t>
                                  </m:r>
                                </m:sup>
                              </m:sSup>
                            </m:sub>
                          </m:sSub>
                        </m:e>
                      </m:d>
                    </m:oMath>
                  </m:oMathPara>
                </a14:m>
                <a:endParaRPr lang="zh-CN" altLang="en-US" dirty="0"/>
              </a:p>
            </p:txBody>
          </p:sp>
        </mc:Choice>
        <mc:Fallback xmlns="">
          <p:sp>
            <p:nvSpPr>
              <p:cNvPr id="25" name="文本框 24">
                <a:extLst>
                  <a:ext uri="{FF2B5EF4-FFF2-40B4-BE49-F238E27FC236}">
                    <a16:creationId xmlns:a16="http://schemas.microsoft.com/office/drawing/2014/main" id="{94AEC240-EA7C-4727-8F07-62286C4D9AAE}"/>
                  </a:ext>
                </a:extLst>
              </p:cNvPr>
              <p:cNvSpPr txBox="1">
                <a:spLocks noRot="1" noChangeAspect="1" noMove="1" noResize="1" noEditPoints="1" noAdjustHandles="1" noChangeArrowheads="1" noChangeShapeType="1" noTextEdit="1"/>
              </p:cNvSpPr>
              <p:nvPr/>
            </p:nvSpPr>
            <p:spPr>
              <a:xfrm>
                <a:off x="1401105" y="754124"/>
                <a:ext cx="3447143" cy="422744"/>
              </a:xfrm>
              <a:prstGeom prst="rect">
                <a:avLst/>
              </a:prstGeom>
              <a:blipFill>
                <a:blip r:embed="rId5"/>
                <a:stretch>
                  <a:fillRect b="-43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D9BD7DEA-26F4-4C13-ABB7-CA7ED5BE4751}"/>
                  </a:ext>
                </a:extLst>
              </p:cNvPr>
              <p:cNvSpPr txBox="1"/>
              <p:nvPr/>
            </p:nvSpPr>
            <p:spPr>
              <a:xfrm>
                <a:off x="0" y="5295713"/>
                <a:ext cx="6096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𝑠</m:t>
                          </m:r>
                          <m:r>
                            <a:rPr lang="zh-CN" altLang="en-US" i="0">
                              <a:latin typeface="Cambria Math" panose="02040503050406030204" pitchFamily="18" charset="0"/>
                            </a:rPr>
                            <m:t>−</m:t>
                          </m:r>
                          <m:r>
                            <a:rPr lang="zh-CN" altLang="en-US" i="1">
                              <a:latin typeface="Cambria Math" panose="02040503050406030204" pitchFamily="18" charset="0"/>
                            </a:rPr>
                            <m:t>𝑎𝑙𝑙</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r>
                        <a:rPr lang="zh-CN" altLang="en-US" i="1">
                          <a:latin typeface="Cambria Math" panose="02040503050406030204" pitchFamily="18" charset="0"/>
                        </a:rPr>
                        <m:t>𝐿𝑆𝑇𝑀</m:t>
                      </m:r>
                      <m:d>
                        <m:dPr>
                          <m:sepChr m:val=","/>
                          <m:ctrlPr>
                            <a:rPr lang="zh-CN" altLang="en-US" i="1">
                              <a:latin typeface="Cambria Math" panose="02040503050406030204" pitchFamily="18" charset="0"/>
                            </a:rPr>
                          </m:ctrlPr>
                        </m:dPr>
                        <m:e>
                          <m:r>
                            <a:rPr lang="zh-CN" altLang="en-US" i="1">
                              <a:latin typeface="Cambria Math" panose="02040503050406030204" pitchFamily="18" charset="0"/>
                            </a:rPr>
                            <m:t>𝑀</m:t>
                          </m:r>
                        </m:e>
                        <m:e>
                          <m:r>
                            <a:rPr lang="zh-CN" altLang="en-US" i="1">
                              <a:latin typeface="Cambria Math" panose="02040503050406030204" pitchFamily="18" charset="0"/>
                            </a:rPr>
                            <m:t>𝐿</m:t>
                          </m:r>
                        </m:e>
                        <m:e>
                          <m:r>
                            <a:rPr lang="zh-CN" altLang="en-US" i="1">
                              <a:latin typeface="Cambria Math" panose="02040503050406030204" pitchFamily="18" charset="0"/>
                            </a:rPr>
                            <m:t>𝑃</m:t>
                          </m:r>
                          <m:d>
                            <m:dPr>
                              <m:sepChr m:val=";"/>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𝑖</m:t>
                                  </m:r>
                                </m:sub>
                              </m:sSub>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𝑊</m:t>
                                  </m:r>
                                </m:e>
                                <m:sub>
                                  <m:r>
                                    <a:rPr lang="zh-CN" altLang="en-US" i="1">
                                      <a:latin typeface="Cambria Math" panose="02040503050406030204" pitchFamily="18" charset="0"/>
                                    </a:rPr>
                                    <m:t>𝑀𝐿𝑃</m:t>
                                  </m:r>
                                </m:sub>
                              </m:sSub>
                            </m:e>
                          </m:d>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h</m:t>
                              </m:r>
                            </m:e>
                            <m:sub>
                              <m:r>
                                <a:rPr lang="zh-CN" altLang="en-US" i="1">
                                  <a:latin typeface="Cambria Math" panose="02040503050406030204" pitchFamily="18" charset="0"/>
                                </a:rPr>
                                <m:t>𝐿𝑆𝑇𝑀</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𝑊</m:t>
                              </m:r>
                            </m:e>
                            <m:sub>
                              <m:r>
                                <a:rPr lang="zh-CN" altLang="en-US" i="1">
                                  <a:latin typeface="Cambria Math" panose="02040503050406030204" pitchFamily="18" charset="0"/>
                                </a:rPr>
                                <m:t>𝐿𝑆𝑇𝑀</m:t>
                              </m:r>
                            </m:sub>
                            <m:sup>
                              <m:r>
                                <a:rPr lang="zh-CN" altLang="en-US" i="0">
                                  <a:latin typeface="Cambria Math" panose="02040503050406030204" pitchFamily="18" charset="0"/>
                                </a:rPr>
                                <m:t>′</m:t>
                              </m:r>
                            </m:sup>
                          </m:sSubSup>
                        </m:e>
                      </m:d>
                    </m:oMath>
                  </m:oMathPara>
                </a14:m>
                <a:endParaRPr lang="zh-CN" altLang="en-US" dirty="0"/>
              </a:p>
            </p:txBody>
          </p:sp>
        </mc:Choice>
        <mc:Fallback xmlns="">
          <p:sp>
            <p:nvSpPr>
              <p:cNvPr id="27" name="文本框 26">
                <a:extLst>
                  <a:ext uri="{FF2B5EF4-FFF2-40B4-BE49-F238E27FC236}">
                    <a16:creationId xmlns:a16="http://schemas.microsoft.com/office/drawing/2014/main" id="{D9BD7DEA-26F4-4C13-ABB7-CA7ED5BE4751}"/>
                  </a:ext>
                </a:extLst>
              </p:cNvPr>
              <p:cNvSpPr txBox="1">
                <a:spLocks noRot="1" noChangeAspect="1" noMove="1" noResize="1" noEditPoints="1" noAdjustHandles="1" noChangeArrowheads="1" noChangeShapeType="1" noTextEdit="1"/>
              </p:cNvSpPr>
              <p:nvPr/>
            </p:nvSpPr>
            <p:spPr>
              <a:xfrm>
                <a:off x="0" y="5295713"/>
                <a:ext cx="6096000" cy="369332"/>
              </a:xfrm>
              <a:prstGeom prst="rect">
                <a:avLst/>
              </a:prstGeom>
              <a:blipFill>
                <a:blip r:embed="rId6"/>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53426B5E-8784-43FC-8FAA-99AD2DE33FE8}"/>
                  </a:ext>
                </a:extLst>
              </p:cNvPr>
              <p:cNvSpPr txBox="1"/>
              <p:nvPr/>
            </p:nvSpPr>
            <p:spPr>
              <a:xfrm>
                <a:off x="5005537" y="821209"/>
                <a:ext cx="2743200" cy="4177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𝑉</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up>
                          <m:r>
                            <a:rPr lang="zh-CN" altLang="en-US" i="0">
                              <a:latin typeface="Cambria Math" panose="02040503050406030204" pitchFamily="18" charset="0"/>
                            </a:rPr>
                            <m:t>′</m:t>
                          </m:r>
                        </m:sup>
                      </m:sSubSup>
                      <m:r>
                        <a:rPr lang="zh-CN" altLang="en-US" i="0">
                          <a:latin typeface="Cambria Math" panose="02040503050406030204" pitchFamily="18" charset="0"/>
                        </a:rPr>
                        <m:t>=</m:t>
                      </m:r>
                      <m:r>
                        <a:rPr lang="zh-CN" altLang="en-US" i="1">
                          <a:latin typeface="Cambria Math" panose="02040503050406030204" pitchFamily="18" charset="0"/>
                        </a:rPr>
                        <m:t>𝐴𝑓𝑓𝑖𝑛𝑒</m:t>
                      </m:r>
                      <m:d>
                        <m:dPr>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Sub>
                        </m:e>
                      </m:d>
                    </m:oMath>
                  </m:oMathPara>
                </a14:m>
                <a:endParaRPr lang="zh-CN" altLang="en-US" dirty="0"/>
              </a:p>
            </p:txBody>
          </p:sp>
        </mc:Choice>
        <mc:Fallback xmlns="">
          <p:sp>
            <p:nvSpPr>
              <p:cNvPr id="33" name="文本框 32">
                <a:extLst>
                  <a:ext uri="{FF2B5EF4-FFF2-40B4-BE49-F238E27FC236}">
                    <a16:creationId xmlns:a16="http://schemas.microsoft.com/office/drawing/2014/main" id="{53426B5E-8784-43FC-8FAA-99AD2DE33FE8}"/>
                  </a:ext>
                </a:extLst>
              </p:cNvPr>
              <p:cNvSpPr txBox="1">
                <a:spLocks noRot="1" noChangeAspect="1" noMove="1" noResize="1" noEditPoints="1" noAdjustHandles="1" noChangeArrowheads="1" noChangeShapeType="1" noTextEdit="1"/>
              </p:cNvSpPr>
              <p:nvPr/>
            </p:nvSpPr>
            <p:spPr>
              <a:xfrm>
                <a:off x="5005537" y="821209"/>
                <a:ext cx="2743200" cy="417743"/>
              </a:xfrm>
              <a:prstGeom prst="rect">
                <a:avLst/>
              </a:prstGeom>
              <a:blipFill>
                <a:blip r:embed="rId7"/>
                <a:stretch>
                  <a:fillRect b="-58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927EB04A-C20B-462E-803E-1A73C11915DF}"/>
                  </a:ext>
                </a:extLst>
              </p:cNvPr>
              <p:cNvSpPr txBox="1"/>
              <p:nvPr/>
            </p:nvSpPr>
            <p:spPr>
              <a:xfrm>
                <a:off x="3124677" y="5295713"/>
                <a:ext cx="7491263" cy="15881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𝐶</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r>
                        <a:rPr lang="zh-CN" altLang="en-US" i="1">
                          <a:latin typeface="Cambria Math" panose="02040503050406030204" pitchFamily="18" charset="0"/>
                        </a:rPr>
                        <m:t>𝐴𝑇𝑇</m:t>
                      </m:r>
                      <m:d>
                        <m:dPr>
                          <m:ctrlPr>
                            <a:rPr lang="zh-CN" altLang="en-US" i="1">
                              <a:solidFill>
                                <a:srgbClr val="836967"/>
                              </a:solidFill>
                              <a:latin typeface="Cambria Math" panose="02040503050406030204" pitchFamily="18" charset="0"/>
                            </a:rPr>
                          </m:ctrlPr>
                        </m:dPr>
                        <m:e>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𝑉</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up>
                              <m:r>
                                <a:rPr lang="zh-CN" altLang="en-US" i="0">
                                  <a:latin typeface="Cambria Math" panose="02040503050406030204" pitchFamily="18" charset="0"/>
                                </a:rPr>
                                <m:t>′</m:t>
                              </m:r>
                            </m:sup>
                          </m:sSubSup>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𝑠</m:t>
                              </m:r>
                              <m:r>
                                <a:rPr lang="zh-CN" altLang="en-US" i="0">
                                  <a:latin typeface="Cambria Math" panose="02040503050406030204" pitchFamily="18" charset="0"/>
                                </a:rPr>
                                <m:t>−</m:t>
                              </m:r>
                              <m:r>
                                <a:rPr lang="zh-CN" altLang="en-US" i="1">
                                  <a:latin typeface="Cambria Math" panose="02040503050406030204" pitchFamily="18" charset="0"/>
                                </a:rPr>
                                <m:t>𝑎𝑙𝑙</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𝑊</m:t>
                              </m:r>
                            </m:e>
                            <m:sub>
                              <m:r>
                                <a:rPr lang="zh-CN" altLang="en-US" i="1">
                                  <a:latin typeface="Cambria Math" panose="02040503050406030204" pitchFamily="18" charset="0"/>
                                </a:rPr>
                                <m:t>𝐴𝑇𝑇</m:t>
                              </m:r>
                            </m:sub>
                          </m:sSub>
                        </m:e>
                      </m:d>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𝑀</m:t>
                          </m:r>
                        </m:den>
                      </m:f>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𝑚</m:t>
                          </m:r>
                          <m:r>
                            <a:rPr lang="zh-CN" altLang="en-US" i="0">
                              <a:latin typeface="Cambria Math" panose="02040503050406030204" pitchFamily="18" charset="0"/>
                            </a:rPr>
                            <m:t>=1</m:t>
                          </m:r>
                        </m:sub>
                        <m:sup>
                          <m:r>
                            <a:rPr lang="zh-CN" altLang="en-US" i="1">
                              <a:latin typeface="Cambria Math" panose="02040503050406030204" pitchFamily="18" charset="0"/>
                            </a:rPr>
                            <m:t>𝑀</m:t>
                          </m:r>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e>
                      </m:nary>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𝑠𝑜𝑓𝑡𝑚𝑎𝑥</m:t>
                      </m:r>
                      <m:d>
                        <m:dPr>
                          <m:ctrlPr>
                            <a:rPr lang="zh-CN" altLang="zh-CN" i="1">
                              <a:effectLst/>
                              <a:latin typeface="Cambria Math" panose="02040503050406030204" pitchFamily="18" charset="0"/>
                              <a:ea typeface="Cambria Math" panose="02040503050406030204" pitchFamily="18" charset="0"/>
                            </a:rPr>
                          </m:ctrlPr>
                        </m:dPr>
                        <m:e>
                          <m:f>
                            <m:fPr>
                              <m:ctrlPr>
                                <a:rPr lang="zh-CN" altLang="zh-CN" i="1">
                                  <a:effectLst/>
                                  <a:latin typeface="Cambria Math" panose="02040503050406030204" pitchFamily="18" charset="0"/>
                                  <a:ea typeface="Cambria Math" panose="02040503050406030204" pitchFamily="18" charset="0"/>
                                </a:rPr>
                              </m:ctrlPr>
                            </m:fPr>
                            <m:num>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𝑀𝐿𝑃</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e>
                              </m:d>
                            </m:num>
                            <m:den>
                              <m:rad>
                                <m:radPr>
                                  <m:degHide m:val="on"/>
                                  <m:ctrlPr>
                                    <a:rPr lang="zh-CN" altLang="zh-CN" i="1">
                                      <a:effectLst/>
                                      <a:latin typeface="Cambria Math" panose="02040503050406030204" pitchFamily="18" charset="0"/>
                                      <a:ea typeface="Cambria Math" panose="02040503050406030204" pitchFamily="18" charset="0"/>
                                    </a:rPr>
                                  </m:ctrlPr>
                                </m:radPr>
                                <m:deg/>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m:t>
                                      </m:r>
                                    </m:e>
                                    <m:sub>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sub>
                                  </m:sSub>
                                </m:e>
                              </m:rad>
                            </m:den>
                          </m:f>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oMath>
                  </m:oMathPara>
                </a14:m>
                <a:endParaRPr lang="zh-CN" altLang="en-US" dirty="0"/>
              </a:p>
            </p:txBody>
          </p:sp>
        </mc:Choice>
        <mc:Fallback xmlns="">
          <p:sp>
            <p:nvSpPr>
              <p:cNvPr id="34" name="文本框 33">
                <a:extLst>
                  <a:ext uri="{FF2B5EF4-FFF2-40B4-BE49-F238E27FC236}">
                    <a16:creationId xmlns:a16="http://schemas.microsoft.com/office/drawing/2014/main" id="{927EB04A-C20B-462E-803E-1A73C11915DF}"/>
                  </a:ext>
                </a:extLst>
              </p:cNvPr>
              <p:cNvSpPr txBox="1">
                <a:spLocks noRot="1" noChangeAspect="1" noMove="1" noResize="1" noEditPoints="1" noAdjustHandles="1" noChangeArrowheads="1" noChangeShapeType="1" noTextEdit="1"/>
              </p:cNvSpPr>
              <p:nvPr/>
            </p:nvSpPr>
            <p:spPr>
              <a:xfrm>
                <a:off x="3124677" y="5295713"/>
                <a:ext cx="7491263" cy="158812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9E62E5FC-A3EE-423E-B984-81F025F3A178}"/>
                  </a:ext>
                </a:extLst>
              </p:cNvPr>
              <p:cNvSpPr txBox="1"/>
              <p:nvPr/>
            </p:nvSpPr>
            <p:spPr>
              <a:xfrm>
                <a:off x="9376229" y="1238952"/>
                <a:ext cx="2743200" cy="3892604"/>
              </a:xfrm>
              <a:prstGeom prst="rect">
                <a:avLst/>
              </a:prstGeom>
              <a:solidFill>
                <a:srgbClr val="9DC3E6"/>
              </a:solidFill>
            </p:spPr>
            <p:txBody>
              <a:bodyPr wrap="square">
                <a:spAutoFit/>
              </a:bodyPr>
              <a:lstStyle/>
              <a:p>
                <a:pPr indent="127000" algn="just">
                  <a:lnSpc>
                    <a:spcPct val="125000"/>
                  </a:lnSpc>
                </a:pP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网络模型的优点是场景中智能体的特征信息都经过同一个复合栅格地图</a:t>
                </a:r>
                <a:r>
                  <a:rPr lang="zh-CN" altLang="zh-CN" dirty="0">
                    <a:latin typeface="Times New Roman" panose="02020603050405020304" pitchFamily="18" charset="0"/>
                  </a:rPr>
                  <a:t>的处理网络</a:t>
                </a:r>
                <a:r>
                  <a:rPr lang="zh-CN" altLang="zh-CN" sz="1800" dirty="0">
                    <a:effectLst/>
                    <a:latin typeface="Times New Roman" panose="02020603050405020304" pitchFamily="18" charset="0"/>
                    <a:ea typeface="宋体" panose="02010600030101010101" pitchFamily="2" charset="-122"/>
                  </a:rPr>
                  <a:t>，并将特征集合在特征图</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𝑉</m:t>
                        </m:r>
                      </m:e>
                      <m:sub>
                        <m:r>
                          <a:rPr lang="en-US" altLang="zh-CN" sz="1800" i="1">
                            <a:effectLst/>
                            <a:latin typeface="Cambria Math" panose="02040503050406030204" pitchFamily="18" charset="0"/>
                            <a:ea typeface="宋体" panose="02010600030101010101" pitchFamily="2" charset="-122"/>
                          </a:rPr>
                          <m:t>𝑝</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𝑎𝑙𝑙</m:t>
                        </m:r>
                      </m:sub>
                    </m:sSub>
                  </m:oMath>
                </a14:m>
                <a:r>
                  <a:rPr lang="zh-CN" altLang="zh-CN" sz="1800" dirty="0">
                    <a:effectLst/>
                    <a:latin typeface="Times New Roman" panose="02020603050405020304" pitchFamily="18" charset="0"/>
                    <a:ea typeface="宋体" panose="02010600030101010101" pitchFamily="2" charset="-122"/>
                  </a:rPr>
                  <a:t>中，通过共享特征图的信息，可以省去单独逐类别的进行复合栅格地图的特征提取和编码，提高模型预测多</a:t>
                </a:r>
                <a:r>
                  <a:rPr lang="zh-CN" altLang="en-US" sz="1800" dirty="0">
                    <a:effectLst/>
                    <a:latin typeface="Times New Roman" panose="02020603050405020304" pitchFamily="18" charset="0"/>
                    <a:ea typeface="宋体" panose="02010600030101010101" pitchFamily="2" charset="-122"/>
                  </a:rPr>
                  <a:t>类别</a:t>
                </a:r>
                <a:r>
                  <a:rPr lang="zh-CN" altLang="zh-CN" sz="1800" dirty="0">
                    <a:effectLst/>
                    <a:latin typeface="Times New Roman" panose="02020603050405020304" pitchFamily="18" charset="0"/>
                    <a:ea typeface="宋体" panose="02010600030101010101" pitchFamily="2" charset="-122"/>
                  </a:rPr>
                  <a:t>智能体轨迹的速度与效率。</a:t>
                </a:r>
              </a:p>
            </p:txBody>
          </p:sp>
        </mc:Choice>
        <mc:Fallback xmlns="">
          <p:sp>
            <p:nvSpPr>
              <p:cNvPr id="35" name="文本框 34">
                <a:extLst>
                  <a:ext uri="{FF2B5EF4-FFF2-40B4-BE49-F238E27FC236}">
                    <a16:creationId xmlns:a16="http://schemas.microsoft.com/office/drawing/2014/main" id="{9E62E5FC-A3EE-423E-B984-81F025F3A178}"/>
                  </a:ext>
                </a:extLst>
              </p:cNvPr>
              <p:cNvSpPr txBox="1">
                <a:spLocks noRot="1" noChangeAspect="1" noMove="1" noResize="1" noEditPoints="1" noAdjustHandles="1" noChangeArrowheads="1" noChangeShapeType="1" noTextEdit="1"/>
              </p:cNvSpPr>
              <p:nvPr/>
            </p:nvSpPr>
            <p:spPr>
              <a:xfrm>
                <a:off x="9376229" y="1238952"/>
                <a:ext cx="2743200" cy="3892604"/>
              </a:xfrm>
              <a:prstGeom prst="rect">
                <a:avLst/>
              </a:prstGeom>
              <a:blipFill>
                <a:blip r:embed="rId9"/>
                <a:stretch>
                  <a:fillRect l="-1778" t="-313" r="-2000" b="-10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58382680"/>
      </p:ext>
    </p:extLst>
  </p:cSld>
  <p:clrMapOvr>
    <a:masterClrMapping/>
  </p:clrMapOvr>
  <mc:AlternateContent xmlns:mc="http://schemas.openxmlformats.org/markup-compatibility/2006" xmlns:p14="http://schemas.microsoft.com/office/powerpoint/2010/main">
    <mc:Choice Requires="p14">
      <p:transition p14:dur="0" advTm="17265"/>
    </mc:Choice>
    <mc:Fallback xmlns="">
      <p:transition advTm="172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xit" presetSubtype="4" fill="hold" grpId="1" nodeType="clickEffect">
                                  <p:stCondLst>
                                    <p:cond delay="0"/>
                                  </p:stCondLst>
                                  <p:childTnLst>
                                    <p:animEffect transition="out" filter="wipe(down)">
                                      <p:cBhvr>
                                        <p:cTn id="15" dur="500"/>
                                        <p:tgtEl>
                                          <p:spTgt spid="25"/>
                                        </p:tgtEl>
                                      </p:cBhvr>
                                    </p:animEffect>
                                    <p:set>
                                      <p:cBhvr>
                                        <p:cTn id="16"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30" y="1710055"/>
            <a:ext cx="10488930"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642" y="2546051"/>
            <a:ext cx="1843064" cy="553998"/>
          </a:xfrm>
          <a:prstGeom prst="rect">
            <a:avLst/>
          </a:prstGeom>
          <a:noFill/>
        </p:spPr>
        <p:txBody>
          <a:bodyPr wrap="square" rtlCol="0">
            <a:spAutoFit/>
          </a:bodyPr>
          <a:lstStyle/>
          <a:p>
            <a:r>
              <a:rPr lang="zh-CN" altLang="en-US" sz="3000" dirty="0">
                <a:solidFill>
                  <a:srgbClr val="224982"/>
                </a:solidFill>
                <a:latin typeface="微软雅黑" panose="020B0503020204020204" pitchFamily="34" charset="-122"/>
                <a:ea typeface="微软雅黑" panose="020B0503020204020204" pitchFamily="34" charset="-122"/>
              </a:rPr>
              <a:t>第一部分</a:t>
            </a:r>
          </a:p>
        </p:txBody>
      </p:sp>
      <p:sp>
        <p:nvSpPr>
          <p:cNvPr id="39" name="文本框 38"/>
          <p:cNvSpPr txBox="1"/>
          <p:nvPr/>
        </p:nvSpPr>
        <p:spPr bwMode="auto">
          <a:xfrm>
            <a:off x="2771775" y="3321050"/>
            <a:ext cx="5890895" cy="707886"/>
          </a:xfrm>
          <a:prstGeom prst="rect">
            <a:avLst/>
          </a:prstGeom>
          <a:noFill/>
        </p:spPr>
        <p:txBody>
          <a:bodyPr wrap="square">
            <a:spAutoFit/>
          </a:bodyPr>
          <a:lstStyle/>
          <a:p>
            <a:pPr algn="l" defTabSz="685800">
              <a:defRPr/>
            </a:pPr>
            <a:r>
              <a:rPr lang="zh-CN" altLang="en-US" sz="4000" b="1" dirty="0">
                <a:solidFill>
                  <a:srgbClr val="224982"/>
                </a:solidFill>
                <a:latin typeface="Arial" panose="020B0604020202020204"/>
                <a:ea typeface="微软雅黑" panose="020B0503020204020204" pitchFamily="34" charset="-122"/>
              </a:rPr>
              <a:t>研究背景及意义</a:t>
            </a:r>
          </a:p>
        </p:txBody>
      </p:sp>
      <p:grpSp>
        <p:nvGrpSpPr>
          <p:cNvPr id="54" name="组合 53"/>
          <p:cNvGrpSpPr/>
          <p:nvPr/>
        </p:nvGrpSpPr>
        <p:grpSpPr>
          <a:xfrm>
            <a:off x="585787" y="2208100"/>
            <a:ext cx="1940904" cy="1940901"/>
            <a:chOff x="1494345" y="2378415"/>
            <a:chExt cx="1713834" cy="1713832"/>
          </a:xfrm>
        </p:grpSpPr>
        <p:sp>
          <p:nvSpPr>
            <p:cNvPr id="55" name="椭圆 54"/>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56" name="椭圆 55"/>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57"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3" name="图片 12">
            <a:extLst>
              <a:ext uri="{FF2B5EF4-FFF2-40B4-BE49-F238E27FC236}">
                <a16:creationId xmlns:a16="http://schemas.microsoft.com/office/drawing/2014/main" id="{B11E0531-C142-46E0-97C3-C08A7ACF8C94}"/>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6311" y="267003"/>
            <a:ext cx="954306" cy="95694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144"/>
    </mc:Choice>
    <mc:Fallback xmlns="">
      <p:transition advTm="144"/>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5724644" cy="461665"/>
          </a:xfrm>
          <a:prstGeom prst="rect">
            <a:avLst/>
          </a:prstGeom>
          <a:noFill/>
        </p:spPr>
        <p:txBody>
          <a:bodyPr wrap="none">
            <a:spAutoFit/>
          </a:bodyPr>
          <a:lstStyle/>
          <a:p>
            <a:pPr defTabSz="685800">
              <a:defRPr/>
            </a:pPr>
            <a:r>
              <a:rPr lang="zh-CN" altLang="en-US" sz="2400" b="1" dirty="0">
                <a:solidFill>
                  <a:srgbClr val="224982"/>
                </a:solidFill>
                <a:latin typeface="Arial" panose="020B0604020202020204"/>
                <a:ea typeface="微软雅黑" panose="020B0503020204020204" pitchFamily="34" charset="-122"/>
              </a:rPr>
              <a:t>多任务多模概率化轨迹预测模型网络架构</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3" name="对象 2">
            <a:extLst>
              <a:ext uri="{FF2B5EF4-FFF2-40B4-BE49-F238E27FC236}">
                <a16:creationId xmlns:a16="http://schemas.microsoft.com/office/drawing/2014/main" id="{47EF1462-AB90-4B89-95C8-5D2F081F3790}"/>
              </a:ext>
            </a:extLst>
          </p:cNvPr>
          <p:cNvGraphicFramePr>
            <a:graphicFrameLocks noChangeAspect="1"/>
          </p:cNvGraphicFramePr>
          <p:nvPr/>
        </p:nvGraphicFramePr>
        <p:xfrm>
          <a:off x="700315" y="1176868"/>
          <a:ext cx="8675914" cy="4087463"/>
        </p:xfrm>
        <a:graphic>
          <a:graphicData uri="http://schemas.openxmlformats.org/presentationml/2006/ole">
            <mc:AlternateContent xmlns:mc="http://schemas.openxmlformats.org/markup-compatibility/2006">
              <mc:Choice xmlns:v="urn:schemas-microsoft-com:vml" Requires="v">
                <p:oleObj name="Visio" r:id="rId3" imgW="10144114" imgH="4190910" progId="Visio.Drawing.15">
                  <p:embed/>
                </p:oleObj>
              </mc:Choice>
              <mc:Fallback>
                <p:oleObj name="Visio" r:id="rId3" imgW="10144114" imgH="4190910" progId="Visio.Drawing.15">
                  <p:embed/>
                  <p:pic>
                    <p:nvPicPr>
                      <p:cNvPr id="3" name="对象 2">
                        <a:extLst>
                          <a:ext uri="{FF2B5EF4-FFF2-40B4-BE49-F238E27FC236}">
                            <a16:creationId xmlns:a16="http://schemas.microsoft.com/office/drawing/2014/main" id="{47EF1462-AB90-4B89-95C8-5D2F081F37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315" y="1176868"/>
                        <a:ext cx="8675914" cy="4087463"/>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94AEC240-EA7C-4727-8F07-62286C4D9AAE}"/>
                  </a:ext>
                </a:extLst>
              </p:cNvPr>
              <p:cNvSpPr txBox="1"/>
              <p:nvPr/>
            </p:nvSpPr>
            <p:spPr>
              <a:xfrm>
                <a:off x="1401105" y="754124"/>
                <a:ext cx="3447143" cy="422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Sub>
                      <m:r>
                        <a:rPr lang="zh-CN" altLang="en-US" i="0">
                          <a:latin typeface="Cambria Math" panose="02040503050406030204" pitchFamily="18" charset="0"/>
                        </a:rPr>
                        <m:t>=</m:t>
                      </m:r>
                      <m:r>
                        <a:rPr lang="zh-CN" altLang="en-US" i="1">
                          <a:latin typeface="Cambria Math" panose="02040503050406030204" pitchFamily="18" charset="0"/>
                        </a:rPr>
                        <m:t>𝑀𝑢𝑙𝑡𝑖𝑀𝑎𝑝𝑁𝑒𝑡</m:t>
                      </m:r>
                      <m:d>
                        <m:dPr>
                          <m:sepChr m:val=";"/>
                          <m:ctrlPr>
                            <a:rPr lang="zh-CN" altLang="en-US" i="1">
                              <a:latin typeface="Cambria Math" panose="02040503050406030204" pitchFamily="18" charset="0"/>
                            </a:rPr>
                          </m:ctrlPr>
                        </m:dPr>
                        <m:e>
                          <m:r>
                            <a:rPr lang="zh-CN" altLang="en-US" i="1">
                              <a:latin typeface="Cambria Math" panose="02040503050406030204" pitchFamily="18" charset="0"/>
                            </a:rPr>
                            <m:t>𝐼</m:t>
                          </m:r>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𝑊</m:t>
                              </m:r>
                            </m:e>
                            <m:sub>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𝑝</m:t>
                                  </m:r>
                                </m:e>
                                <m:sup>
                                  <m:r>
                                    <a:rPr lang="zh-CN" altLang="en-US" i="0">
                                      <a:latin typeface="Cambria Math" panose="02040503050406030204" pitchFamily="18" charset="0"/>
                                    </a:rPr>
                                    <m:t>′</m:t>
                                  </m:r>
                                </m:sup>
                              </m:sSup>
                            </m:sub>
                          </m:sSub>
                        </m:e>
                      </m:d>
                    </m:oMath>
                  </m:oMathPara>
                </a14:m>
                <a:endParaRPr lang="zh-CN" altLang="en-US" dirty="0"/>
              </a:p>
            </p:txBody>
          </p:sp>
        </mc:Choice>
        <mc:Fallback xmlns="">
          <p:sp>
            <p:nvSpPr>
              <p:cNvPr id="25" name="文本框 24">
                <a:extLst>
                  <a:ext uri="{FF2B5EF4-FFF2-40B4-BE49-F238E27FC236}">
                    <a16:creationId xmlns:a16="http://schemas.microsoft.com/office/drawing/2014/main" id="{94AEC240-EA7C-4727-8F07-62286C4D9AAE}"/>
                  </a:ext>
                </a:extLst>
              </p:cNvPr>
              <p:cNvSpPr txBox="1">
                <a:spLocks noRot="1" noChangeAspect="1" noMove="1" noResize="1" noEditPoints="1" noAdjustHandles="1" noChangeArrowheads="1" noChangeShapeType="1" noTextEdit="1"/>
              </p:cNvSpPr>
              <p:nvPr/>
            </p:nvSpPr>
            <p:spPr>
              <a:xfrm>
                <a:off x="1401105" y="754124"/>
                <a:ext cx="3447143" cy="422744"/>
              </a:xfrm>
              <a:prstGeom prst="rect">
                <a:avLst/>
              </a:prstGeom>
              <a:blipFill>
                <a:blip r:embed="rId5"/>
                <a:stretch>
                  <a:fillRect b="-43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D9BD7DEA-26F4-4C13-ABB7-CA7ED5BE4751}"/>
                  </a:ext>
                </a:extLst>
              </p:cNvPr>
              <p:cNvSpPr txBox="1"/>
              <p:nvPr/>
            </p:nvSpPr>
            <p:spPr>
              <a:xfrm>
                <a:off x="0" y="5295713"/>
                <a:ext cx="6096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𝑠</m:t>
                          </m:r>
                          <m:r>
                            <a:rPr lang="zh-CN" altLang="en-US" i="0">
                              <a:latin typeface="Cambria Math" panose="02040503050406030204" pitchFamily="18" charset="0"/>
                            </a:rPr>
                            <m:t>−</m:t>
                          </m:r>
                          <m:r>
                            <a:rPr lang="zh-CN" altLang="en-US" i="1">
                              <a:latin typeface="Cambria Math" panose="02040503050406030204" pitchFamily="18" charset="0"/>
                            </a:rPr>
                            <m:t>𝑎𝑙𝑙</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r>
                        <a:rPr lang="zh-CN" altLang="en-US" i="1">
                          <a:latin typeface="Cambria Math" panose="02040503050406030204" pitchFamily="18" charset="0"/>
                        </a:rPr>
                        <m:t>𝐿𝑆𝑇𝑀</m:t>
                      </m:r>
                      <m:d>
                        <m:dPr>
                          <m:sepChr m:val=","/>
                          <m:ctrlPr>
                            <a:rPr lang="zh-CN" altLang="en-US" i="1">
                              <a:latin typeface="Cambria Math" panose="02040503050406030204" pitchFamily="18" charset="0"/>
                            </a:rPr>
                          </m:ctrlPr>
                        </m:dPr>
                        <m:e>
                          <m:r>
                            <a:rPr lang="zh-CN" altLang="en-US" i="1">
                              <a:latin typeface="Cambria Math" panose="02040503050406030204" pitchFamily="18" charset="0"/>
                            </a:rPr>
                            <m:t>𝑀</m:t>
                          </m:r>
                        </m:e>
                        <m:e>
                          <m:r>
                            <a:rPr lang="zh-CN" altLang="en-US" i="1">
                              <a:latin typeface="Cambria Math" panose="02040503050406030204" pitchFamily="18" charset="0"/>
                            </a:rPr>
                            <m:t>𝐿</m:t>
                          </m:r>
                        </m:e>
                        <m:e>
                          <m:r>
                            <a:rPr lang="zh-CN" altLang="en-US" i="1">
                              <a:latin typeface="Cambria Math" panose="02040503050406030204" pitchFamily="18" charset="0"/>
                            </a:rPr>
                            <m:t>𝑃</m:t>
                          </m:r>
                          <m:d>
                            <m:dPr>
                              <m:sepChr m:val=";"/>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𝑖</m:t>
                                  </m:r>
                                </m:sub>
                              </m:sSub>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𝑊</m:t>
                                  </m:r>
                                </m:e>
                                <m:sub>
                                  <m:r>
                                    <a:rPr lang="zh-CN" altLang="en-US" i="1">
                                      <a:latin typeface="Cambria Math" panose="02040503050406030204" pitchFamily="18" charset="0"/>
                                    </a:rPr>
                                    <m:t>𝑀𝐿𝑃</m:t>
                                  </m:r>
                                </m:sub>
                              </m:sSub>
                            </m:e>
                          </m:d>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h</m:t>
                              </m:r>
                            </m:e>
                            <m:sub>
                              <m:r>
                                <a:rPr lang="zh-CN" altLang="en-US" i="1">
                                  <a:latin typeface="Cambria Math" panose="02040503050406030204" pitchFamily="18" charset="0"/>
                                </a:rPr>
                                <m:t>𝐿𝑆𝑇𝑀</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𝑊</m:t>
                              </m:r>
                            </m:e>
                            <m:sub>
                              <m:r>
                                <a:rPr lang="zh-CN" altLang="en-US" i="1">
                                  <a:latin typeface="Cambria Math" panose="02040503050406030204" pitchFamily="18" charset="0"/>
                                </a:rPr>
                                <m:t>𝐿𝑆𝑇𝑀</m:t>
                              </m:r>
                            </m:sub>
                            <m:sup>
                              <m:r>
                                <a:rPr lang="zh-CN" altLang="en-US" i="0">
                                  <a:latin typeface="Cambria Math" panose="02040503050406030204" pitchFamily="18" charset="0"/>
                                </a:rPr>
                                <m:t>′</m:t>
                              </m:r>
                            </m:sup>
                          </m:sSubSup>
                        </m:e>
                      </m:d>
                    </m:oMath>
                  </m:oMathPara>
                </a14:m>
                <a:endParaRPr lang="zh-CN" altLang="en-US" dirty="0"/>
              </a:p>
            </p:txBody>
          </p:sp>
        </mc:Choice>
        <mc:Fallback xmlns="">
          <p:sp>
            <p:nvSpPr>
              <p:cNvPr id="27" name="文本框 26">
                <a:extLst>
                  <a:ext uri="{FF2B5EF4-FFF2-40B4-BE49-F238E27FC236}">
                    <a16:creationId xmlns:a16="http://schemas.microsoft.com/office/drawing/2014/main" id="{D9BD7DEA-26F4-4C13-ABB7-CA7ED5BE4751}"/>
                  </a:ext>
                </a:extLst>
              </p:cNvPr>
              <p:cNvSpPr txBox="1">
                <a:spLocks noRot="1" noChangeAspect="1" noMove="1" noResize="1" noEditPoints="1" noAdjustHandles="1" noChangeArrowheads="1" noChangeShapeType="1" noTextEdit="1"/>
              </p:cNvSpPr>
              <p:nvPr/>
            </p:nvSpPr>
            <p:spPr>
              <a:xfrm>
                <a:off x="0" y="5295713"/>
                <a:ext cx="6096000" cy="369332"/>
              </a:xfrm>
              <a:prstGeom prst="rect">
                <a:avLst/>
              </a:prstGeom>
              <a:blipFill>
                <a:blip r:embed="rId6"/>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53426B5E-8784-43FC-8FAA-99AD2DE33FE8}"/>
                  </a:ext>
                </a:extLst>
              </p:cNvPr>
              <p:cNvSpPr txBox="1"/>
              <p:nvPr/>
            </p:nvSpPr>
            <p:spPr>
              <a:xfrm>
                <a:off x="5005537" y="821209"/>
                <a:ext cx="2743200" cy="4177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𝑉</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up>
                          <m:r>
                            <a:rPr lang="zh-CN" altLang="en-US" i="0">
                              <a:latin typeface="Cambria Math" panose="02040503050406030204" pitchFamily="18" charset="0"/>
                            </a:rPr>
                            <m:t>′</m:t>
                          </m:r>
                        </m:sup>
                      </m:sSubSup>
                      <m:r>
                        <a:rPr lang="zh-CN" altLang="en-US" i="0">
                          <a:latin typeface="Cambria Math" panose="02040503050406030204" pitchFamily="18" charset="0"/>
                        </a:rPr>
                        <m:t>=</m:t>
                      </m:r>
                      <m:r>
                        <a:rPr lang="zh-CN" altLang="en-US" i="1">
                          <a:latin typeface="Cambria Math" panose="02040503050406030204" pitchFamily="18" charset="0"/>
                        </a:rPr>
                        <m:t>𝐴𝑓𝑓𝑖𝑛𝑒</m:t>
                      </m:r>
                      <m:d>
                        <m:dPr>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Sub>
                        </m:e>
                      </m:d>
                    </m:oMath>
                  </m:oMathPara>
                </a14:m>
                <a:endParaRPr lang="zh-CN" altLang="en-US" dirty="0"/>
              </a:p>
            </p:txBody>
          </p:sp>
        </mc:Choice>
        <mc:Fallback xmlns="">
          <p:sp>
            <p:nvSpPr>
              <p:cNvPr id="33" name="文本框 32">
                <a:extLst>
                  <a:ext uri="{FF2B5EF4-FFF2-40B4-BE49-F238E27FC236}">
                    <a16:creationId xmlns:a16="http://schemas.microsoft.com/office/drawing/2014/main" id="{53426B5E-8784-43FC-8FAA-99AD2DE33FE8}"/>
                  </a:ext>
                </a:extLst>
              </p:cNvPr>
              <p:cNvSpPr txBox="1">
                <a:spLocks noRot="1" noChangeAspect="1" noMove="1" noResize="1" noEditPoints="1" noAdjustHandles="1" noChangeArrowheads="1" noChangeShapeType="1" noTextEdit="1"/>
              </p:cNvSpPr>
              <p:nvPr/>
            </p:nvSpPr>
            <p:spPr>
              <a:xfrm>
                <a:off x="5005537" y="821209"/>
                <a:ext cx="2743200" cy="417743"/>
              </a:xfrm>
              <a:prstGeom prst="rect">
                <a:avLst/>
              </a:prstGeom>
              <a:blipFill>
                <a:blip r:embed="rId7"/>
                <a:stretch>
                  <a:fillRect b="-58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927EB04A-C20B-462E-803E-1A73C11915DF}"/>
                  </a:ext>
                </a:extLst>
              </p:cNvPr>
              <p:cNvSpPr txBox="1"/>
              <p:nvPr/>
            </p:nvSpPr>
            <p:spPr>
              <a:xfrm>
                <a:off x="3124677" y="5295713"/>
                <a:ext cx="7491263" cy="15881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𝐶</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r>
                        <a:rPr lang="zh-CN" altLang="en-US" i="1">
                          <a:latin typeface="Cambria Math" panose="02040503050406030204" pitchFamily="18" charset="0"/>
                        </a:rPr>
                        <m:t>𝐴𝑇𝑇</m:t>
                      </m:r>
                      <m:d>
                        <m:dPr>
                          <m:ctrlPr>
                            <a:rPr lang="zh-CN" altLang="en-US" i="1">
                              <a:solidFill>
                                <a:srgbClr val="836967"/>
                              </a:solidFill>
                              <a:latin typeface="Cambria Math" panose="02040503050406030204" pitchFamily="18" charset="0"/>
                            </a:rPr>
                          </m:ctrlPr>
                        </m:dPr>
                        <m:e>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𝑉</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up>
                              <m:r>
                                <a:rPr lang="zh-CN" altLang="en-US" i="0">
                                  <a:latin typeface="Cambria Math" panose="02040503050406030204" pitchFamily="18" charset="0"/>
                                </a:rPr>
                                <m:t>′</m:t>
                              </m:r>
                            </m:sup>
                          </m:sSubSup>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𝑠</m:t>
                              </m:r>
                              <m:r>
                                <a:rPr lang="zh-CN" altLang="en-US" i="0">
                                  <a:latin typeface="Cambria Math" panose="02040503050406030204" pitchFamily="18" charset="0"/>
                                </a:rPr>
                                <m:t>−</m:t>
                              </m:r>
                              <m:r>
                                <a:rPr lang="zh-CN" altLang="en-US" i="1">
                                  <a:latin typeface="Cambria Math" panose="02040503050406030204" pitchFamily="18" charset="0"/>
                                </a:rPr>
                                <m:t>𝑎𝑙𝑙</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𝑊</m:t>
                              </m:r>
                            </m:e>
                            <m:sub>
                              <m:r>
                                <a:rPr lang="zh-CN" altLang="en-US" i="1">
                                  <a:latin typeface="Cambria Math" panose="02040503050406030204" pitchFamily="18" charset="0"/>
                                </a:rPr>
                                <m:t>𝐴𝑇𝑇</m:t>
                              </m:r>
                            </m:sub>
                          </m:sSub>
                        </m:e>
                      </m:d>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𝑀</m:t>
                          </m:r>
                        </m:den>
                      </m:f>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𝑚</m:t>
                          </m:r>
                          <m:r>
                            <a:rPr lang="zh-CN" altLang="en-US" i="0">
                              <a:latin typeface="Cambria Math" panose="02040503050406030204" pitchFamily="18" charset="0"/>
                            </a:rPr>
                            <m:t>=1</m:t>
                          </m:r>
                        </m:sub>
                        <m:sup>
                          <m:r>
                            <a:rPr lang="zh-CN" altLang="en-US" i="1">
                              <a:latin typeface="Cambria Math" panose="02040503050406030204" pitchFamily="18" charset="0"/>
                            </a:rPr>
                            <m:t>𝑀</m:t>
                          </m:r>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e>
                      </m:nary>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𝑠𝑜𝑓𝑡𝑚𝑎𝑥</m:t>
                      </m:r>
                      <m:d>
                        <m:dPr>
                          <m:ctrlPr>
                            <a:rPr lang="zh-CN" altLang="zh-CN" i="1">
                              <a:effectLst/>
                              <a:latin typeface="Cambria Math" panose="02040503050406030204" pitchFamily="18" charset="0"/>
                              <a:ea typeface="Cambria Math" panose="02040503050406030204" pitchFamily="18" charset="0"/>
                            </a:rPr>
                          </m:ctrlPr>
                        </m:dPr>
                        <m:e>
                          <m:f>
                            <m:fPr>
                              <m:ctrlPr>
                                <a:rPr lang="zh-CN" altLang="zh-CN" i="1">
                                  <a:effectLst/>
                                  <a:latin typeface="Cambria Math" panose="02040503050406030204" pitchFamily="18" charset="0"/>
                                  <a:ea typeface="Cambria Math" panose="02040503050406030204" pitchFamily="18" charset="0"/>
                                </a:rPr>
                              </m:ctrlPr>
                            </m:fPr>
                            <m:num>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𝑀𝐿𝑃</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e>
                              </m:d>
                            </m:num>
                            <m:den>
                              <m:rad>
                                <m:radPr>
                                  <m:degHide m:val="on"/>
                                  <m:ctrlPr>
                                    <a:rPr lang="zh-CN" altLang="zh-CN" i="1">
                                      <a:effectLst/>
                                      <a:latin typeface="Cambria Math" panose="02040503050406030204" pitchFamily="18" charset="0"/>
                                      <a:ea typeface="Cambria Math" panose="02040503050406030204" pitchFamily="18" charset="0"/>
                                    </a:rPr>
                                  </m:ctrlPr>
                                </m:radPr>
                                <m:deg/>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m:t>
                                      </m:r>
                                    </m:e>
                                    <m:sub>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sub>
                                  </m:sSub>
                                </m:e>
                              </m:rad>
                            </m:den>
                          </m:f>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oMath>
                  </m:oMathPara>
                </a14:m>
                <a:endParaRPr lang="zh-CN" altLang="en-US" dirty="0"/>
              </a:p>
            </p:txBody>
          </p:sp>
        </mc:Choice>
        <mc:Fallback xmlns="">
          <p:sp>
            <p:nvSpPr>
              <p:cNvPr id="34" name="文本框 33">
                <a:extLst>
                  <a:ext uri="{FF2B5EF4-FFF2-40B4-BE49-F238E27FC236}">
                    <a16:creationId xmlns:a16="http://schemas.microsoft.com/office/drawing/2014/main" id="{927EB04A-C20B-462E-803E-1A73C11915DF}"/>
                  </a:ext>
                </a:extLst>
              </p:cNvPr>
              <p:cNvSpPr txBox="1">
                <a:spLocks noRot="1" noChangeAspect="1" noMove="1" noResize="1" noEditPoints="1" noAdjustHandles="1" noChangeArrowheads="1" noChangeShapeType="1" noTextEdit="1"/>
              </p:cNvSpPr>
              <p:nvPr/>
            </p:nvSpPr>
            <p:spPr>
              <a:xfrm>
                <a:off x="3124677" y="5295713"/>
                <a:ext cx="7491263" cy="158812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9E62E5FC-A3EE-423E-B984-81F025F3A178}"/>
                  </a:ext>
                </a:extLst>
              </p:cNvPr>
              <p:cNvSpPr txBox="1"/>
              <p:nvPr/>
            </p:nvSpPr>
            <p:spPr>
              <a:xfrm>
                <a:off x="9376229" y="1238952"/>
                <a:ext cx="2743200" cy="3892604"/>
              </a:xfrm>
              <a:prstGeom prst="rect">
                <a:avLst/>
              </a:prstGeom>
              <a:solidFill>
                <a:srgbClr val="9DC3E6"/>
              </a:solidFill>
            </p:spPr>
            <p:txBody>
              <a:bodyPr wrap="square">
                <a:spAutoFit/>
              </a:bodyPr>
              <a:lstStyle/>
              <a:p>
                <a:pPr indent="127000" algn="just">
                  <a:lnSpc>
                    <a:spcPct val="125000"/>
                  </a:lnSpc>
                </a:pP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网络模型的优点是场景中智能体的特征信息都经过同一个复合栅格地图</a:t>
                </a:r>
                <a:r>
                  <a:rPr lang="zh-CN" altLang="zh-CN" dirty="0">
                    <a:latin typeface="Times New Roman" panose="02020603050405020304" pitchFamily="18" charset="0"/>
                  </a:rPr>
                  <a:t>的处理网络</a:t>
                </a:r>
                <a:r>
                  <a:rPr lang="zh-CN" altLang="zh-CN" sz="1800" dirty="0">
                    <a:effectLst/>
                    <a:latin typeface="Times New Roman" panose="02020603050405020304" pitchFamily="18" charset="0"/>
                    <a:ea typeface="宋体" panose="02010600030101010101" pitchFamily="2" charset="-122"/>
                  </a:rPr>
                  <a:t>，并将特征集合在特征图</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𝑉</m:t>
                        </m:r>
                      </m:e>
                      <m:sub>
                        <m:r>
                          <a:rPr lang="en-US" altLang="zh-CN" sz="1800" i="1">
                            <a:effectLst/>
                            <a:latin typeface="Cambria Math" panose="02040503050406030204" pitchFamily="18" charset="0"/>
                            <a:ea typeface="宋体" panose="02010600030101010101" pitchFamily="2" charset="-122"/>
                          </a:rPr>
                          <m:t>𝑝</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𝑎𝑙𝑙</m:t>
                        </m:r>
                      </m:sub>
                    </m:sSub>
                  </m:oMath>
                </a14:m>
                <a:r>
                  <a:rPr lang="zh-CN" altLang="zh-CN" sz="1800" dirty="0">
                    <a:effectLst/>
                    <a:latin typeface="Times New Roman" panose="02020603050405020304" pitchFamily="18" charset="0"/>
                    <a:ea typeface="宋体" panose="02010600030101010101" pitchFamily="2" charset="-122"/>
                  </a:rPr>
                  <a:t>中，通过共享特征图的信息，可以省去单独逐类别的进行复合栅格地图的特征提取和编码，提高模型预测多</a:t>
                </a:r>
                <a:r>
                  <a:rPr lang="zh-CN" altLang="en-US" sz="1800" dirty="0">
                    <a:effectLst/>
                    <a:latin typeface="Times New Roman" panose="02020603050405020304" pitchFamily="18" charset="0"/>
                    <a:ea typeface="宋体" panose="02010600030101010101" pitchFamily="2" charset="-122"/>
                  </a:rPr>
                  <a:t>类别</a:t>
                </a:r>
                <a:r>
                  <a:rPr lang="zh-CN" altLang="zh-CN" sz="1800" dirty="0">
                    <a:effectLst/>
                    <a:latin typeface="Times New Roman" panose="02020603050405020304" pitchFamily="18" charset="0"/>
                    <a:ea typeface="宋体" panose="02010600030101010101" pitchFamily="2" charset="-122"/>
                  </a:rPr>
                  <a:t>智能体轨迹的速度与效率。</a:t>
                </a:r>
              </a:p>
            </p:txBody>
          </p:sp>
        </mc:Choice>
        <mc:Fallback xmlns="">
          <p:sp>
            <p:nvSpPr>
              <p:cNvPr id="35" name="文本框 34">
                <a:extLst>
                  <a:ext uri="{FF2B5EF4-FFF2-40B4-BE49-F238E27FC236}">
                    <a16:creationId xmlns:a16="http://schemas.microsoft.com/office/drawing/2014/main" id="{9E62E5FC-A3EE-423E-B984-81F025F3A178}"/>
                  </a:ext>
                </a:extLst>
              </p:cNvPr>
              <p:cNvSpPr txBox="1">
                <a:spLocks noRot="1" noChangeAspect="1" noMove="1" noResize="1" noEditPoints="1" noAdjustHandles="1" noChangeArrowheads="1" noChangeShapeType="1" noTextEdit="1"/>
              </p:cNvSpPr>
              <p:nvPr/>
            </p:nvSpPr>
            <p:spPr>
              <a:xfrm>
                <a:off x="9376229" y="1238952"/>
                <a:ext cx="2743200" cy="3892604"/>
              </a:xfrm>
              <a:prstGeom prst="rect">
                <a:avLst/>
              </a:prstGeom>
              <a:blipFill>
                <a:blip r:embed="rId9"/>
                <a:stretch>
                  <a:fillRect l="-1778" t="-313" r="-2000" b="-10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48323783"/>
      </p:ext>
    </p:extLst>
  </p:cSld>
  <p:clrMapOvr>
    <a:masterClrMapping/>
  </p:clrMapOvr>
  <mc:AlternateContent xmlns:mc="http://schemas.openxmlformats.org/markup-compatibility/2006" xmlns:p14="http://schemas.microsoft.com/office/powerpoint/2010/main">
    <mc:Choice Requires="p14">
      <p:transition p14:dur="0" advTm="17265"/>
    </mc:Choice>
    <mc:Fallback xmlns="">
      <p:transition advTm="172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xit" presetSubtype="4" fill="hold" grpId="1" nodeType="clickEffect">
                                  <p:stCondLst>
                                    <p:cond delay="0"/>
                                  </p:stCondLst>
                                  <p:childTnLst>
                                    <p:animEffect transition="out" filter="wipe(down)">
                                      <p:cBhvr>
                                        <p:cTn id="15" dur="500"/>
                                        <p:tgtEl>
                                          <p:spTgt spid="25"/>
                                        </p:tgtEl>
                                      </p:cBhvr>
                                    </p:animEffect>
                                    <p:set>
                                      <p:cBhvr>
                                        <p:cTn id="16"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65942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仿真工况一</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 name="组合 3"/>
          <p:cNvGrpSpPr/>
          <p:nvPr/>
        </p:nvGrpSpPr>
        <p:grpSpPr>
          <a:xfrm>
            <a:off x="1421088" y="1729450"/>
            <a:ext cx="9505373" cy="980898"/>
            <a:chOff x="1887841" y="1709750"/>
            <a:chExt cx="8626526" cy="980898"/>
          </a:xfrm>
        </p:grpSpPr>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7841" y="1709750"/>
              <a:ext cx="8626526" cy="980898"/>
            </a:xfrm>
            <a:prstGeom prst="rect">
              <a:avLst/>
            </a:prstGeom>
          </p:spPr>
        </p:pic>
        <p:sp>
          <p:nvSpPr>
            <p:cNvPr id="3" name="文本框 2"/>
            <p:cNvSpPr txBox="1"/>
            <p:nvPr/>
          </p:nvSpPr>
          <p:spPr>
            <a:xfrm>
              <a:off x="2154621" y="2236900"/>
              <a:ext cx="650473" cy="338554"/>
            </a:xfrm>
            <a:prstGeom prst="rect">
              <a:avLst/>
            </a:prstGeom>
            <a:noFill/>
          </p:spPr>
          <p:txBody>
            <a:bodyPr wrap="square" rtlCol="0">
              <a:spAutoFit/>
            </a:bodyPr>
            <a:lstStyle/>
            <a:p>
              <a:r>
                <a:rPr lang="en-US" altLang="zh-CN" sz="1600" dirty="0">
                  <a:solidFill>
                    <a:schemeClr val="bg1"/>
                  </a:solidFill>
                  <a:latin typeface="Times New Roman" panose="02020603050405020304" pitchFamily="18" charset="0"/>
                  <a:cs typeface="Times New Roman" panose="02020603050405020304" pitchFamily="18" charset="0"/>
                </a:rPr>
                <a:t>A</a:t>
              </a:r>
              <a:endParaRPr lang="zh-CN" altLang="en-US" sz="1600" dirty="0">
                <a:solidFill>
                  <a:schemeClr val="bg1"/>
                </a:solidFill>
                <a:latin typeface="Times New Roman" panose="02020603050405020304" pitchFamily="18" charset="0"/>
                <a:cs typeface="Times New Roman" panose="02020603050405020304" pitchFamily="18" charset="0"/>
              </a:endParaRPr>
            </a:p>
          </p:txBody>
        </p:sp>
        <p:sp>
          <p:nvSpPr>
            <p:cNvPr id="13" name="文本框 12"/>
            <p:cNvSpPr txBox="1"/>
            <p:nvPr/>
          </p:nvSpPr>
          <p:spPr>
            <a:xfrm>
              <a:off x="5071242" y="1861645"/>
              <a:ext cx="650473" cy="338554"/>
            </a:xfrm>
            <a:prstGeom prst="rect">
              <a:avLst/>
            </a:prstGeom>
            <a:noFill/>
          </p:spPr>
          <p:txBody>
            <a:bodyPr wrap="square" rtlCol="0">
              <a:spAutoFit/>
            </a:bodyPr>
            <a:lstStyle/>
            <a:p>
              <a:r>
                <a:rPr lang="en-US" altLang="zh-CN" sz="1600" dirty="0">
                  <a:solidFill>
                    <a:schemeClr val="bg1"/>
                  </a:solidFill>
                  <a:latin typeface="Times New Roman" panose="02020603050405020304" pitchFamily="18" charset="0"/>
                  <a:cs typeface="Times New Roman" panose="02020603050405020304" pitchFamily="18" charset="0"/>
                </a:rPr>
                <a:t>B</a:t>
              </a:r>
              <a:endParaRPr lang="zh-CN" altLang="en-US" sz="1600" dirty="0">
                <a:solidFill>
                  <a:schemeClr val="bg1"/>
                </a:solidFill>
                <a:latin typeface="Times New Roman" panose="02020603050405020304" pitchFamily="18" charset="0"/>
                <a:cs typeface="Times New Roman" panose="02020603050405020304" pitchFamily="18" charset="0"/>
              </a:endParaRPr>
            </a:p>
          </p:txBody>
        </p:sp>
      </p:grpSp>
      <p:sp>
        <p:nvSpPr>
          <p:cNvPr id="5" name="矩形 4"/>
          <p:cNvSpPr/>
          <p:nvPr/>
        </p:nvSpPr>
        <p:spPr>
          <a:xfrm>
            <a:off x="418308" y="921778"/>
            <a:ext cx="11510934" cy="646331"/>
          </a:xfrm>
          <a:prstGeom prst="rect">
            <a:avLst/>
          </a:prstGeom>
        </p:spPr>
        <p:txBody>
          <a:bodyPr wrap="square">
            <a:spAutoFit/>
          </a:bodyPr>
          <a:lstStyle/>
          <a:p>
            <a:pPr indent="457200"/>
            <a:r>
              <a:rPr lang="zh-CN" altLang="zh-CN" dirty="0">
                <a:latin typeface="Times New Roman" panose="02020603050405020304" pitchFamily="18" charset="0"/>
                <a:ea typeface="楷体" panose="02010609060101010101" pitchFamily="49" charset="-122"/>
                <a:cs typeface="Times New Roman" panose="02020603050405020304" pitchFamily="18" charset="0"/>
              </a:rPr>
              <a:t>建立的</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典型</a:t>
            </a:r>
            <a:r>
              <a:rPr lang="zh-CN" altLang="zh-CN" dirty="0">
                <a:latin typeface="Times New Roman" panose="02020603050405020304" pitchFamily="18" charset="0"/>
                <a:ea typeface="楷体" panose="02010609060101010101" pitchFamily="49" charset="-122"/>
                <a:cs typeface="Times New Roman" panose="02020603050405020304" pitchFamily="18" charset="0"/>
              </a:rPr>
              <a:t>交通场景，其中</a:t>
            </a:r>
            <a:r>
              <a:rPr lang="en-US" altLang="zh-CN" dirty="0">
                <a:latin typeface="Times New Roman" panose="02020603050405020304" pitchFamily="18" charset="0"/>
                <a:ea typeface="楷体" panose="02010609060101010101" pitchFamily="49" charset="-122"/>
              </a:rPr>
              <a:t>A</a:t>
            </a:r>
            <a:r>
              <a:rPr lang="zh-CN" altLang="zh-CN" dirty="0">
                <a:latin typeface="Times New Roman" panose="02020603050405020304" pitchFamily="18" charset="0"/>
                <a:ea typeface="楷体" panose="02010609060101010101" pitchFamily="49" charset="-122"/>
                <a:cs typeface="Times New Roman" panose="02020603050405020304" pitchFamily="18" charset="0"/>
              </a:rPr>
              <a:t>车以车速</a:t>
            </a:r>
            <a:r>
              <a:rPr lang="en-US" altLang="zh-CN" dirty="0">
                <a:latin typeface="Times New Roman" panose="02020603050405020304" pitchFamily="18" charset="0"/>
                <a:ea typeface="楷体" panose="02010609060101010101" pitchFamily="49" charset="-122"/>
              </a:rPr>
              <a:t>20m/s</a:t>
            </a:r>
            <a:r>
              <a:rPr lang="zh-CN" altLang="zh-CN" dirty="0">
                <a:latin typeface="Times New Roman" panose="02020603050405020304" pitchFamily="18" charset="0"/>
                <a:ea typeface="楷体" panose="02010609060101010101" pitchFamily="49" charset="-122"/>
                <a:cs typeface="Times New Roman" panose="02020603050405020304" pitchFamily="18" charset="0"/>
              </a:rPr>
              <a:t>匀速行驶，</a:t>
            </a:r>
            <a:r>
              <a:rPr lang="en-US" altLang="zh-CN" dirty="0">
                <a:latin typeface="Times New Roman" panose="02020603050405020304" pitchFamily="18" charset="0"/>
                <a:ea typeface="楷体" panose="02010609060101010101" pitchFamily="49" charset="-122"/>
              </a:rPr>
              <a:t>B</a:t>
            </a:r>
            <a:r>
              <a:rPr lang="zh-CN" altLang="zh-CN" dirty="0">
                <a:latin typeface="Times New Roman" panose="02020603050405020304" pitchFamily="18" charset="0"/>
                <a:ea typeface="楷体" panose="02010609060101010101" pitchFamily="49" charset="-122"/>
                <a:cs typeface="Times New Roman" panose="02020603050405020304" pitchFamily="18" charset="0"/>
              </a:rPr>
              <a:t>车以车速</a:t>
            </a:r>
            <a:r>
              <a:rPr lang="en-US" altLang="zh-CN" dirty="0">
                <a:latin typeface="Times New Roman" panose="02020603050405020304" pitchFamily="18" charset="0"/>
                <a:ea typeface="楷体" panose="02010609060101010101" pitchFamily="49" charset="-122"/>
              </a:rPr>
              <a:t>18m/s</a:t>
            </a:r>
            <a:r>
              <a:rPr lang="zh-CN" altLang="zh-CN" dirty="0">
                <a:latin typeface="Times New Roman" panose="02020603050405020304" pitchFamily="18" charset="0"/>
                <a:ea typeface="楷体" panose="02010609060101010101" pitchFamily="49" charset="-122"/>
                <a:cs typeface="Times New Roman" panose="02020603050405020304" pitchFamily="18" charset="0"/>
              </a:rPr>
              <a:t>匀速行驶，</a:t>
            </a:r>
            <a:r>
              <a:rPr lang="en-US" altLang="zh-CN" dirty="0">
                <a:latin typeface="Times New Roman" panose="02020603050405020304" pitchFamily="18" charset="0"/>
                <a:ea typeface="楷体" panose="02010609060101010101" pitchFamily="49" charset="-122"/>
              </a:rPr>
              <a:t>A</a:t>
            </a:r>
            <a:r>
              <a:rPr lang="zh-CN" altLang="zh-CN" dirty="0">
                <a:latin typeface="Times New Roman" panose="02020603050405020304" pitchFamily="18" charset="0"/>
                <a:ea typeface="楷体" panose="02010609060101010101" pitchFamily="49" charset="-122"/>
                <a:cs typeface="Times New Roman" panose="02020603050405020304" pitchFamily="18" charset="0"/>
              </a:rPr>
              <a:t>与</a:t>
            </a:r>
            <a:r>
              <a:rPr lang="en-US" altLang="zh-CN" dirty="0">
                <a:latin typeface="Times New Roman" panose="02020603050405020304" pitchFamily="18" charset="0"/>
                <a:ea typeface="楷体" panose="02010609060101010101" pitchFamily="49" charset="-122"/>
              </a:rPr>
              <a:t>B</a:t>
            </a:r>
            <a:r>
              <a:rPr lang="zh-CN" altLang="zh-CN" dirty="0">
                <a:latin typeface="Times New Roman" panose="02020603050405020304" pitchFamily="18" charset="0"/>
                <a:ea typeface="楷体" panose="02010609060101010101" pitchFamily="49" charset="-122"/>
                <a:cs typeface="Times New Roman" panose="02020603050405020304" pitchFamily="18" charset="0"/>
              </a:rPr>
              <a:t>车间距为</a:t>
            </a:r>
            <a:r>
              <a:rPr lang="en-US" altLang="zh-CN" dirty="0">
                <a:latin typeface="Times New Roman" panose="02020603050405020304" pitchFamily="18" charset="0"/>
                <a:ea typeface="楷体" panose="02010609060101010101" pitchFamily="49" charset="-122"/>
              </a:rPr>
              <a:t>20m</a:t>
            </a:r>
            <a:r>
              <a:rPr lang="zh-CN" altLang="zh-CN"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rPr>
              <a:t>A</a:t>
            </a:r>
            <a:r>
              <a:rPr lang="zh-CN" altLang="zh-CN" dirty="0">
                <a:latin typeface="Times New Roman" panose="02020603050405020304" pitchFamily="18" charset="0"/>
                <a:ea typeface="楷体" panose="02010609060101010101" pitchFamily="49" charset="-122"/>
                <a:cs typeface="Times New Roman" panose="02020603050405020304" pitchFamily="18" charset="0"/>
              </a:rPr>
              <a:t>车距最迟换道位置</a:t>
            </a:r>
            <a:r>
              <a:rPr lang="en-US" altLang="zh-CN" dirty="0">
                <a:latin typeface="Times New Roman" panose="02020603050405020304" pitchFamily="18" charset="0"/>
                <a:ea typeface="楷体" panose="02010609060101010101" pitchFamily="49" charset="-122"/>
                <a:cs typeface="Times New Roman" panose="02020603050405020304" pitchFamily="18" charset="0"/>
              </a:rPr>
              <a:t>1</a:t>
            </a:r>
            <a:r>
              <a:rPr lang="en-US" altLang="zh-CN" dirty="0">
                <a:latin typeface="Times New Roman" panose="02020603050405020304" pitchFamily="18" charset="0"/>
                <a:ea typeface="楷体" panose="02010609060101010101" pitchFamily="49" charset="-122"/>
              </a:rPr>
              <a:t>50m</a:t>
            </a:r>
            <a:r>
              <a:rPr lang="zh-CN" altLang="zh-CN" dirty="0">
                <a:latin typeface="Times New Roman" panose="02020603050405020304" pitchFamily="18" charset="0"/>
                <a:ea typeface="楷体" panose="02010609060101010101" pitchFamily="49" charset="-122"/>
                <a:cs typeface="Times New Roman" panose="02020603050405020304" pitchFamily="18" charset="0"/>
              </a:rPr>
              <a:t>，道路宽度为</a:t>
            </a:r>
            <a:r>
              <a:rPr lang="en-US" altLang="zh-CN" dirty="0">
                <a:latin typeface="Times New Roman" panose="02020603050405020304" pitchFamily="18" charset="0"/>
                <a:ea typeface="楷体" panose="02010609060101010101" pitchFamily="49" charset="-122"/>
              </a:rPr>
              <a:t>3.5m</a:t>
            </a:r>
            <a:r>
              <a:rPr lang="zh-CN" altLang="zh-CN" dirty="0">
                <a:latin typeface="Times New Roman" panose="02020603050405020304" pitchFamily="18" charset="0"/>
                <a:ea typeface="楷体" panose="02010609060101010101" pitchFamily="49" charset="-122"/>
                <a:cs typeface="Times New Roman" panose="02020603050405020304" pitchFamily="18" charset="0"/>
              </a:rPr>
              <a:t>，换道时间为</a:t>
            </a:r>
            <a:r>
              <a:rPr lang="en-US" altLang="zh-CN" dirty="0">
                <a:latin typeface="Times New Roman" panose="02020603050405020304" pitchFamily="18" charset="0"/>
                <a:ea typeface="楷体" panose="02010609060101010101" pitchFamily="49" charset="-122"/>
              </a:rPr>
              <a:t>5s</a:t>
            </a:r>
            <a:r>
              <a:rPr lang="zh-CN" altLang="zh-CN"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dirty="0">
              <a:ea typeface="楷体" panose="02010609060101010101" pitchFamily="49" charset="-122"/>
            </a:endParaRPr>
          </a:p>
        </p:txBody>
      </p:sp>
      <p:pic>
        <p:nvPicPr>
          <p:cNvPr id="14339" name="图片 104"/>
          <p:cNvPicPr>
            <a:picLocks noChangeAspect="1" noChangeArrowheads="1"/>
          </p:cNvPicPr>
          <p:nvPr/>
        </p:nvPicPr>
        <p:blipFill>
          <a:blip r:embed="rId4">
            <a:extLst>
              <a:ext uri="{28A0092B-C50C-407E-A947-70E740481C1C}">
                <a14:useLocalDpi xmlns:a14="http://schemas.microsoft.com/office/drawing/2010/main" val="0"/>
              </a:ext>
            </a:extLst>
          </a:blip>
          <a:srcRect t="4256" b="1843"/>
          <a:stretch>
            <a:fillRect/>
          </a:stretch>
        </p:blipFill>
        <p:spPr bwMode="auto">
          <a:xfrm>
            <a:off x="1145665" y="3339693"/>
            <a:ext cx="4469075" cy="3181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图片 46"/>
          <p:cNvPicPr>
            <a:picLocks noChangeAspect="1" noChangeArrowheads="1"/>
          </p:cNvPicPr>
          <p:nvPr/>
        </p:nvPicPr>
        <p:blipFill>
          <a:blip r:embed="rId5">
            <a:extLst>
              <a:ext uri="{28A0092B-C50C-407E-A947-70E740481C1C}">
                <a14:useLocalDpi xmlns:a14="http://schemas.microsoft.com/office/drawing/2010/main" val="0"/>
              </a:ext>
            </a:extLst>
          </a:blip>
          <a:srcRect t="3017" b="3461"/>
          <a:stretch>
            <a:fillRect/>
          </a:stretch>
        </p:blipFill>
        <p:spPr bwMode="auto">
          <a:xfrm>
            <a:off x="6783932" y="3403391"/>
            <a:ext cx="4181673" cy="3054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 name="组合 19"/>
          <p:cNvGrpSpPr/>
          <p:nvPr/>
        </p:nvGrpSpPr>
        <p:grpSpPr>
          <a:xfrm>
            <a:off x="1079536" y="2876561"/>
            <a:ext cx="4617070" cy="3686164"/>
            <a:chOff x="12982" y="2587"/>
            <a:chExt cx="5926" cy="5606"/>
          </a:xfrm>
        </p:grpSpPr>
        <p:sp>
          <p:nvSpPr>
            <p:cNvPr id="22"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cs typeface="Times New Roman" panose="02020603050405020304" charset="0"/>
                  <a:sym typeface="+mn-ea"/>
                </a:rPr>
                <a:t>并道车辆安全区域划分</a:t>
              </a:r>
              <a:endParaRPr lang="en-US" altLang="zh-CN" sz="1600" b="1" dirty="0">
                <a:solidFill>
                  <a:schemeClr val="tx1"/>
                </a:solidFill>
                <a:latin typeface="+mn-ea"/>
                <a:cs typeface="Times New Roman" panose="02020603050405020304" charset="0"/>
                <a:sym typeface="+mn-ea"/>
              </a:endParaRPr>
            </a:p>
          </p:txBody>
        </p:sp>
      </p:grpSp>
      <p:grpSp>
        <p:nvGrpSpPr>
          <p:cNvPr id="24" name="组合 23"/>
          <p:cNvGrpSpPr/>
          <p:nvPr/>
        </p:nvGrpSpPr>
        <p:grpSpPr>
          <a:xfrm>
            <a:off x="6635768" y="2835115"/>
            <a:ext cx="4617070" cy="3686164"/>
            <a:chOff x="12982" y="2587"/>
            <a:chExt cx="5926" cy="5606"/>
          </a:xfrm>
        </p:grpSpPr>
        <p:sp>
          <p:nvSpPr>
            <p:cNvPr id="25"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25"/>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mn-ea"/>
                  <a:cs typeface="Times New Roman" panose="02020603050405020304" charset="0"/>
                  <a:sym typeface="+mn-ea"/>
                </a:rPr>
                <a:t>A</a:t>
              </a:r>
              <a:r>
                <a:rPr lang="zh-CN" altLang="en-US" sz="1600" b="1" dirty="0">
                  <a:solidFill>
                    <a:schemeClr val="tx1"/>
                  </a:solidFill>
                  <a:latin typeface="+mn-ea"/>
                  <a:cs typeface="Times New Roman" panose="02020603050405020304" charset="0"/>
                  <a:sym typeface="+mn-ea"/>
                </a:rPr>
                <a:t>、</a:t>
              </a:r>
              <a:r>
                <a:rPr lang="en-US" altLang="zh-CN" sz="1600" b="1" dirty="0">
                  <a:solidFill>
                    <a:schemeClr val="tx1"/>
                  </a:solidFill>
                  <a:latin typeface="+mn-ea"/>
                  <a:cs typeface="Times New Roman" panose="02020603050405020304" charset="0"/>
                  <a:sym typeface="+mn-ea"/>
                </a:rPr>
                <a:t>B</a:t>
              </a:r>
              <a:r>
                <a:rPr lang="zh-CN" altLang="en-US" sz="1600" b="1" dirty="0">
                  <a:solidFill>
                    <a:schemeClr val="tx1"/>
                  </a:solidFill>
                  <a:latin typeface="+mn-ea"/>
                  <a:cs typeface="Times New Roman" panose="02020603050405020304" charset="0"/>
                  <a:sym typeface="+mn-ea"/>
                </a:rPr>
                <a:t>两车间相对距离</a:t>
              </a:r>
              <a:endParaRPr lang="en-US" altLang="zh-CN" sz="1600" b="1" dirty="0">
                <a:solidFill>
                  <a:schemeClr val="tx1"/>
                </a:solidFill>
                <a:latin typeface="+mn-ea"/>
                <a:cs typeface="Times New Roman" panose="02020603050405020304" charset="0"/>
                <a:sym typeface="+mn-ea"/>
              </a:endParaRPr>
            </a:p>
          </p:txBody>
        </p:sp>
      </p:grpSp>
    </p:spTree>
    <p:extLst>
      <p:ext uri="{BB962C8B-B14F-4D97-AF65-F5344CB8AC3E}">
        <p14:creationId xmlns:p14="http://schemas.microsoft.com/office/powerpoint/2010/main" val="2950290780"/>
      </p:ext>
    </p:extLst>
  </p:cSld>
  <p:clrMapOvr>
    <a:masterClrMapping/>
  </p:clrMapOvr>
  <mc:AlternateContent xmlns:mc="http://schemas.openxmlformats.org/markup-compatibility/2006" xmlns:p14="http://schemas.microsoft.com/office/powerpoint/2010/main">
    <mc:Choice Requires="p14">
      <p:transition p14:dur="0" advTm="11805"/>
    </mc:Choice>
    <mc:Fallback xmlns="">
      <p:transition advTm="11805"/>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65942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仿真工况一</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圆角矩形 39"/>
          <p:cNvSpPr/>
          <p:nvPr/>
        </p:nvSpPr>
        <p:spPr>
          <a:xfrm>
            <a:off x="7375246" y="800100"/>
            <a:ext cx="3881615" cy="2664548"/>
          </a:xfrm>
          <a:prstGeom prst="roundRect">
            <a:avLst/>
          </a:prstGeom>
          <a:no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44"/>
          <p:cNvSpPr/>
          <p:nvPr/>
        </p:nvSpPr>
        <p:spPr>
          <a:xfrm>
            <a:off x="7397288" y="3642018"/>
            <a:ext cx="3859573" cy="2929715"/>
          </a:xfrm>
          <a:prstGeom prst="roundRect">
            <a:avLst/>
          </a:prstGeom>
          <a:no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363" name="图片 61"/>
          <p:cNvPicPr>
            <a:picLocks noChangeAspect="1" noChangeArrowheads="1"/>
          </p:cNvPicPr>
          <p:nvPr/>
        </p:nvPicPr>
        <p:blipFill>
          <a:blip r:embed="rId5">
            <a:extLst>
              <a:ext uri="{28A0092B-C50C-407E-A947-70E740481C1C}">
                <a14:useLocalDpi xmlns:a14="http://schemas.microsoft.com/office/drawing/2010/main" val="0"/>
              </a:ext>
            </a:extLst>
          </a:blip>
          <a:srcRect l="1582" t="2814" r="1865" b="2850"/>
          <a:stretch>
            <a:fillRect/>
          </a:stretch>
        </p:blipFill>
        <p:spPr bwMode="auto">
          <a:xfrm>
            <a:off x="7603066" y="966611"/>
            <a:ext cx="3425974" cy="2511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图片 67"/>
          <p:cNvPicPr>
            <a:picLocks noChangeAspect="1" noChangeArrowheads="1"/>
          </p:cNvPicPr>
          <p:nvPr/>
        </p:nvPicPr>
        <p:blipFill>
          <a:blip r:embed="rId6">
            <a:extLst>
              <a:ext uri="{28A0092B-C50C-407E-A947-70E740481C1C}">
                <a14:useLocalDpi xmlns:a14="http://schemas.microsoft.com/office/drawing/2010/main" val="0"/>
              </a:ext>
            </a:extLst>
          </a:blip>
          <a:srcRect l="792" t="2832" r="2419" b="2673"/>
          <a:stretch>
            <a:fillRect/>
          </a:stretch>
        </p:blipFill>
        <p:spPr bwMode="auto">
          <a:xfrm>
            <a:off x="7449187" y="3851282"/>
            <a:ext cx="3607891" cy="2622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工况1（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48327" y="1278960"/>
            <a:ext cx="6383351" cy="4228462"/>
          </a:xfrm>
          <a:prstGeom prst="rect">
            <a:avLst/>
          </a:prstGeom>
        </p:spPr>
      </p:pic>
    </p:spTree>
    <p:extLst>
      <p:ext uri="{BB962C8B-B14F-4D97-AF65-F5344CB8AC3E}">
        <p14:creationId xmlns:p14="http://schemas.microsoft.com/office/powerpoint/2010/main" val="1549192818"/>
      </p:ext>
    </p:extLst>
  </p:cSld>
  <p:clrMapOvr>
    <a:masterClrMapping/>
  </p:clrMapOvr>
  <mc:AlternateContent xmlns:mc="http://schemas.openxmlformats.org/markup-compatibility/2006" xmlns:p14="http://schemas.microsoft.com/office/powerpoint/2010/main">
    <mc:Choice Requires="p14">
      <p:transition p14:dur="0" advTm="26762"/>
    </mc:Choice>
    <mc:Fallback xmlns="">
      <p:transition advTm="26762"/>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extLst>
    <p:ext uri="{E180D4A7-C9FB-4DFB-919C-405C955672EB}">
      <p14:showEvtLst xmlns:p14="http://schemas.microsoft.com/office/powerpoint/2010/main">
        <p14:playEvt time="3844" objId="2"/>
        <p14:stopEvt time="15832" objId="2"/>
      </p14:showEvtLst>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65942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仿真工况二</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432970" y="3461441"/>
            <a:ext cx="5549463" cy="1442061"/>
          </a:xfrm>
          <a:prstGeom prst="rect">
            <a:avLst/>
          </a:prstGeom>
        </p:spPr>
        <p:txBody>
          <a:bodyPr wrap="square">
            <a:spAutoFit/>
          </a:bodyPr>
          <a:lstStyle/>
          <a:p>
            <a:pPr indent="457200" algn="just">
              <a:lnSpc>
                <a:spcPct val="125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假设</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车以车速</a:t>
            </a:r>
            <a:r>
              <a:rPr lang="en-US" altLang="zh-CN" dirty="0">
                <a:latin typeface="Times New Roman" panose="02020603050405020304" pitchFamily="18" charset="0"/>
                <a:ea typeface="楷体" panose="02010609060101010101" pitchFamily="49" charset="-122"/>
                <a:cs typeface="Times New Roman" panose="02020603050405020304" pitchFamily="18" charset="0"/>
              </a:rPr>
              <a:t>28m/s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匀速行驶，</a:t>
            </a:r>
            <a:r>
              <a:rPr lang="en-US" altLang="zh-CN" dirty="0">
                <a:latin typeface="Times New Roman" panose="02020603050405020304" pitchFamily="18" charset="0"/>
                <a:ea typeface="楷体" panose="02010609060101010101" pitchFamily="49" charset="-122"/>
                <a:cs typeface="Times New Roman" panose="02020603050405020304" pitchFamily="18" charset="0"/>
              </a:rPr>
              <a:t>B</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车初始车速为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20 m/s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与</a:t>
            </a:r>
            <a:r>
              <a:rPr lang="en-US" altLang="zh-CN" dirty="0">
                <a:latin typeface="Times New Roman" panose="02020603050405020304" pitchFamily="18" charset="0"/>
                <a:ea typeface="楷体" panose="02010609060101010101" pitchFamily="49" charset="-122"/>
                <a:cs typeface="Times New Roman" panose="02020603050405020304" pitchFamily="18" charset="0"/>
              </a:rPr>
              <a:t>B</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车间距为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20m</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，距离最迟换道位置</a:t>
            </a:r>
            <a:r>
              <a:rPr lang="en-US" altLang="zh-CN" dirty="0">
                <a:latin typeface="Times New Roman" panose="02020603050405020304" pitchFamily="18" charset="0"/>
                <a:ea typeface="楷体" panose="02010609060101010101" pitchFamily="49" charset="-122"/>
                <a:cs typeface="Times New Roman" panose="02020603050405020304" pitchFamily="18" charset="0"/>
              </a:rPr>
              <a:t>150m</a:t>
            </a:r>
            <a:r>
              <a:rPr lang="zh-CN" altLang="en-US" dirty="0">
                <a:latin typeface="Times New Roman" panose="02020603050405020304" pitchFamily="18" charset="0"/>
                <a:ea typeface="楷体" panose="02010609060101010101" pitchFamily="49" charset="-122"/>
                <a:cs typeface="Times New Roman" panose="02020603050405020304" pitchFamily="18" charset="0"/>
              </a:rPr>
              <a:t>，道路宽度为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3.5m</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，换道时间为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6s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rPr>
              <a:t>为了满足乘车舒适性要求，本文选择减速度为</a:t>
            </a:r>
            <a:r>
              <a:rPr lang="en-US" altLang="zh-CN" dirty="0">
                <a:latin typeface="Times New Roman" panose="02020603050405020304" pitchFamily="18" charset="0"/>
                <a:ea typeface="楷体" panose="02010609060101010101" pitchFamily="49" charset="-122"/>
              </a:rPr>
              <a:t>2m/s</a:t>
            </a:r>
            <a:r>
              <a:rPr lang="en-US" altLang="zh-CN" baseline="30000" dirty="0">
                <a:latin typeface="Times New Roman" panose="02020603050405020304" pitchFamily="18" charset="0"/>
                <a:ea typeface="楷体" panose="02010609060101010101" pitchFamily="49" charset="-122"/>
              </a:rPr>
              <a:t>2</a:t>
            </a:r>
            <a:r>
              <a:rPr lang="zh-CN" altLang="en-US" baseline="30000"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a:t>
            </a:r>
          </a:p>
        </p:txBody>
      </p:sp>
      <p:grpSp>
        <p:nvGrpSpPr>
          <p:cNvPr id="20" name="组合 19"/>
          <p:cNvGrpSpPr/>
          <p:nvPr/>
        </p:nvGrpSpPr>
        <p:grpSpPr>
          <a:xfrm>
            <a:off x="6797162" y="1357877"/>
            <a:ext cx="4900851" cy="4044439"/>
            <a:chOff x="12982" y="2587"/>
            <a:chExt cx="5926" cy="5606"/>
          </a:xfrm>
        </p:grpSpPr>
        <p:sp>
          <p:nvSpPr>
            <p:cNvPr id="22"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cs typeface="Times New Roman" panose="02020603050405020304" charset="0"/>
                  <a:sym typeface="+mn-ea"/>
                </a:rPr>
                <a:t>并道车辆安全区域划分</a:t>
              </a:r>
              <a:endParaRPr lang="en-US" altLang="zh-CN" sz="1600" b="1" dirty="0">
                <a:solidFill>
                  <a:schemeClr val="tx1"/>
                </a:solidFill>
                <a:latin typeface="+mn-ea"/>
                <a:cs typeface="Times New Roman" panose="02020603050405020304" charset="0"/>
                <a:sym typeface="+mn-ea"/>
              </a:endParaRPr>
            </a:p>
          </p:txBody>
        </p:sp>
      </p:grpSp>
      <p:pic>
        <p:nvPicPr>
          <p:cNvPr id="16386" name="图片 1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5344" y="2155739"/>
            <a:ext cx="4676959" cy="3130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 name="组合 49"/>
          <p:cNvGrpSpPr/>
          <p:nvPr/>
        </p:nvGrpSpPr>
        <p:grpSpPr>
          <a:xfrm>
            <a:off x="252249" y="2124005"/>
            <a:ext cx="5843751" cy="740650"/>
            <a:chOff x="1887841" y="1709750"/>
            <a:chExt cx="8626526" cy="980898"/>
          </a:xfrm>
        </p:grpSpPr>
        <p:pic>
          <p:nvPicPr>
            <p:cNvPr id="51" name="图片 50"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7841" y="1709750"/>
              <a:ext cx="8626526" cy="980898"/>
            </a:xfrm>
            <a:prstGeom prst="rect">
              <a:avLst/>
            </a:prstGeom>
          </p:spPr>
        </p:pic>
        <p:sp>
          <p:nvSpPr>
            <p:cNvPr id="52" name="文本框 51"/>
            <p:cNvSpPr txBox="1"/>
            <p:nvPr/>
          </p:nvSpPr>
          <p:spPr>
            <a:xfrm>
              <a:off x="2154621" y="2236900"/>
              <a:ext cx="650473" cy="338554"/>
            </a:xfrm>
            <a:prstGeom prst="rect">
              <a:avLst/>
            </a:prstGeom>
            <a:noFill/>
          </p:spPr>
          <p:txBody>
            <a:bodyPr wrap="square" rtlCol="0">
              <a:spAutoFit/>
            </a:bodyPr>
            <a:lstStyle/>
            <a:p>
              <a:r>
                <a:rPr lang="en-US" altLang="zh-CN" sz="1600" dirty="0">
                  <a:solidFill>
                    <a:schemeClr val="bg1"/>
                  </a:solidFill>
                  <a:latin typeface="Times New Roman" panose="02020603050405020304" pitchFamily="18" charset="0"/>
                  <a:cs typeface="Times New Roman" panose="02020603050405020304" pitchFamily="18" charset="0"/>
                </a:rPr>
                <a:t>A</a:t>
              </a:r>
              <a:endParaRPr lang="zh-CN" altLang="en-US" sz="1600" dirty="0">
                <a:solidFill>
                  <a:schemeClr val="bg1"/>
                </a:solidFill>
                <a:latin typeface="Times New Roman" panose="02020603050405020304" pitchFamily="18" charset="0"/>
                <a:cs typeface="Times New Roman" panose="02020603050405020304" pitchFamily="18" charset="0"/>
              </a:endParaRPr>
            </a:p>
          </p:txBody>
        </p:sp>
        <p:sp>
          <p:nvSpPr>
            <p:cNvPr id="53" name="文本框 52"/>
            <p:cNvSpPr txBox="1"/>
            <p:nvPr/>
          </p:nvSpPr>
          <p:spPr>
            <a:xfrm>
              <a:off x="5071242" y="1861645"/>
              <a:ext cx="650473" cy="338554"/>
            </a:xfrm>
            <a:prstGeom prst="rect">
              <a:avLst/>
            </a:prstGeom>
            <a:noFill/>
          </p:spPr>
          <p:txBody>
            <a:bodyPr wrap="square" rtlCol="0">
              <a:spAutoFit/>
            </a:bodyPr>
            <a:lstStyle/>
            <a:p>
              <a:r>
                <a:rPr lang="en-US" altLang="zh-CN" sz="1600" dirty="0">
                  <a:solidFill>
                    <a:schemeClr val="bg1"/>
                  </a:solidFill>
                  <a:latin typeface="Times New Roman" panose="02020603050405020304" pitchFamily="18" charset="0"/>
                  <a:cs typeface="Times New Roman" panose="02020603050405020304" pitchFamily="18" charset="0"/>
                </a:rPr>
                <a:t>B</a:t>
              </a:r>
              <a:endParaRPr lang="zh-CN" altLang="en-US" sz="1600"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961425515"/>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65942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仿真工况二</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圆角矩形 39"/>
          <p:cNvSpPr/>
          <p:nvPr/>
        </p:nvSpPr>
        <p:spPr>
          <a:xfrm>
            <a:off x="7375246" y="800100"/>
            <a:ext cx="3881615" cy="2664548"/>
          </a:xfrm>
          <a:prstGeom prst="roundRect">
            <a:avLst/>
          </a:prstGeom>
          <a:no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44"/>
          <p:cNvSpPr/>
          <p:nvPr/>
        </p:nvSpPr>
        <p:spPr>
          <a:xfrm>
            <a:off x="7397288" y="3642018"/>
            <a:ext cx="3859573" cy="2929715"/>
          </a:xfrm>
          <a:prstGeom prst="roundRect">
            <a:avLst/>
          </a:prstGeom>
          <a:no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409" name="图片 88"/>
          <p:cNvPicPr>
            <a:picLocks noChangeAspect="1" noChangeArrowheads="1"/>
          </p:cNvPicPr>
          <p:nvPr/>
        </p:nvPicPr>
        <p:blipFill>
          <a:blip r:embed="rId5">
            <a:extLst>
              <a:ext uri="{28A0092B-C50C-407E-A947-70E740481C1C}">
                <a14:useLocalDpi xmlns:a14="http://schemas.microsoft.com/office/drawing/2010/main" val="0"/>
              </a:ext>
            </a:extLst>
          </a:blip>
          <a:srcRect l="1245" t="1913" r="2922" b="3293"/>
          <a:stretch>
            <a:fillRect/>
          </a:stretch>
        </p:blipFill>
        <p:spPr bwMode="auto">
          <a:xfrm>
            <a:off x="7495330" y="929942"/>
            <a:ext cx="3582573" cy="2532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0" name="图片 93"/>
          <p:cNvPicPr>
            <a:picLocks noChangeAspect="1" noChangeArrowheads="1"/>
          </p:cNvPicPr>
          <p:nvPr/>
        </p:nvPicPr>
        <p:blipFill>
          <a:blip r:embed="rId6">
            <a:extLst>
              <a:ext uri="{28A0092B-C50C-407E-A947-70E740481C1C}">
                <a14:useLocalDpi xmlns:a14="http://schemas.microsoft.com/office/drawing/2010/main" val="0"/>
              </a:ext>
            </a:extLst>
          </a:blip>
          <a:srcRect l="1271" t="1866" r="1826" b="2696"/>
          <a:stretch>
            <a:fillRect/>
          </a:stretch>
        </p:blipFill>
        <p:spPr bwMode="auto">
          <a:xfrm>
            <a:off x="7601169" y="3889736"/>
            <a:ext cx="3476734" cy="2640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工况2（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83309" y="1319586"/>
            <a:ext cx="6039990" cy="4286445"/>
          </a:xfrm>
          <a:prstGeom prst="rect">
            <a:avLst/>
          </a:prstGeom>
        </p:spPr>
      </p:pic>
    </p:spTree>
    <p:extLst>
      <p:ext uri="{BB962C8B-B14F-4D97-AF65-F5344CB8AC3E}">
        <p14:creationId xmlns:p14="http://schemas.microsoft.com/office/powerpoint/2010/main" val="3351288584"/>
      </p:ext>
    </p:extLst>
  </p:cSld>
  <p:clrMapOvr>
    <a:masterClrMapping/>
  </p:clrMapOvr>
  <mc:AlternateContent xmlns:mc="http://schemas.openxmlformats.org/markup-compatibility/2006" xmlns:p14="http://schemas.microsoft.com/office/powerpoint/2010/main">
    <mc:Choice Requires="p14">
      <p:transition p14:dur="0" advTm="28073"/>
    </mc:Choice>
    <mc:Fallback xmlns="">
      <p:transition advTm="28073"/>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extLst>
    <p:ext uri="{E180D4A7-C9FB-4DFB-919C-405C955672EB}">
      <p14:showEvtLst xmlns:p14="http://schemas.microsoft.com/office/powerpoint/2010/main">
        <p14:playEvt time="3540" objId="3"/>
        <p14:stopEvt time="28073" objId="3"/>
      </p14:showEvtLst>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30" y="1710055"/>
            <a:ext cx="10488930"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642" y="2546051"/>
            <a:ext cx="1843064" cy="553085"/>
          </a:xfrm>
          <a:prstGeom prst="rect">
            <a:avLst/>
          </a:prstGeom>
          <a:noFill/>
        </p:spPr>
        <p:txBody>
          <a:bodyPr wrap="square" rtlCol="0">
            <a:spAutoFit/>
          </a:bodyPr>
          <a:lstStyle/>
          <a:p>
            <a:r>
              <a:rPr lang="zh-CN" altLang="en-US" sz="3000" dirty="0">
                <a:solidFill>
                  <a:srgbClr val="224982"/>
                </a:solidFill>
                <a:latin typeface="方正兰亭中黑_GBK" panose="02000000000000000000" pitchFamily="2" charset="-122"/>
                <a:ea typeface="方正兰亭中黑_GBK" panose="02000000000000000000" pitchFamily="2" charset="-122"/>
              </a:rPr>
              <a:t>第五部分</a:t>
            </a:r>
          </a:p>
        </p:txBody>
      </p:sp>
      <p:sp>
        <p:nvSpPr>
          <p:cNvPr id="39" name="文本框 38"/>
          <p:cNvSpPr txBox="1"/>
          <p:nvPr/>
        </p:nvSpPr>
        <p:spPr bwMode="auto">
          <a:xfrm>
            <a:off x="2771775" y="3321050"/>
            <a:ext cx="5890895" cy="707886"/>
          </a:xfrm>
          <a:prstGeom prst="rect">
            <a:avLst/>
          </a:prstGeom>
          <a:noFill/>
        </p:spPr>
        <p:txBody>
          <a:bodyPr wrap="square">
            <a:spAutoFit/>
          </a:bodyPr>
          <a:lstStyle/>
          <a:p>
            <a:pPr defTabSz="685800">
              <a:defRPr/>
            </a:pPr>
            <a:r>
              <a:rPr lang="zh-CN" altLang="en-US" sz="4000" b="1" dirty="0">
                <a:solidFill>
                  <a:srgbClr val="224982"/>
                </a:solidFill>
                <a:latin typeface="Arial" panose="020B0604020202020204"/>
                <a:ea typeface="微软雅黑" panose="020B0503020204020204" pitchFamily="34" charset="-122"/>
              </a:rPr>
              <a:t>总结与展望</a:t>
            </a:r>
          </a:p>
        </p:txBody>
      </p:sp>
      <p:grpSp>
        <p:nvGrpSpPr>
          <p:cNvPr id="23" name="组合 22"/>
          <p:cNvGrpSpPr/>
          <p:nvPr/>
        </p:nvGrpSpPr>
        <p:grpSpPr>
          <a:xfrm>
            <a:off x="580387" y="2208100"/>
            <a:ext cx="1940904" cy="1940901"/>
            <a:chOff x="9288550" y="2729429"/>
            <a:chExt cx="1713834" cy="1713832"/>
          </a:xfrm>
        </p:grpSpPr>
        <p:sp>
          <p:nvSpPr>
            <p:cNvPr id="24" name="椭圆 23"/>
            <p:cNvSpPr/>
            <p:nvPr/>
          </p:nvSpPr>
          <p:spPr bwMode="auto">
            <a:xfrm>
              <a:off x="9288550" y="2729429"/>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5" name="椭圆 24"/>
            <p:cNvSpPr/>
            <p:nvPr/>
          </p:nvSpPr>
          <p:spPr bwMode="auto">
            <a:xfrm>
              <a:off x="9386170" y="2827049"/>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26" name="组合 25"/>
            <p:cNvGrpSpPr/>
            <p:nvPr/>
          </p:nvGrpSpPr>
          <p:grpSpPr>
            <a:xfrm>
              <a:off x="9817326" y="3159636"/>
              <a:ext cx="874002" cy="896963"/>
              <a:chOff x="6977106" y="5390840"/>
              <a:chExt cx="906463" cy="930275"/>
            </a:xfrm>
            <a:solidFill>
              <a:schemeClr val="bg1"/>
            </a:solidFill>
          </p:grpSpPr>
          <p:sp>
            <p:nvSpPr>
              <p:cNvPr id="27" name="Freeform 9"/>
              <p:cNvSpPr>
                <a:spLocks/>
              </p:cNvSpPr>
              <p:nvPr/>
            </p:nvSpPr>
            <p:spPr bwMode="auto">
              <a:xfrm>
                <a:off x="7370806" y="5622615"/>
                <a:ext cx="512763" cy="550863"/>
              </a:xfrm>
              <a:custGeom>
                <a:avLst/>
                <a:gdLst>
                  <a:gd name="T0" fmla="*/ 132 w 135"/>
                  <a:gd name="T1" fmla="*/ 17 h 145"/>
                  <a:gd name="T2" fmla="*/ 116 w 135"/>
                  <a:gd name="T3" fmla="*/ 4 h 145"/>
                  <a:gd name="T4" fmla="*/ 107 w 135"/>
                  <a:gd name="T5" fmla="*/ 3 h 145"/>
                  <a:gd name="T6" fmla="*/ 20 w 135"/>
                  <a:gd name="T7" fmla="*/ 97 h 145"/>
                  <a:gd name="T8" fmla="*/ 0 w 135"/>
                  <a:gd name="T9" fmla="*/ 121 h 145"/>
                  <a:gd name="T10" fmla="*/ 26 w 135"/>
                  <a:gd name="T11" fmla="*/ 145 h 145"/>
                  <a:gd name="T12" fmla="*/ 35 w 135"/>
                  <a:gd name="T13" fmla="*/ 133 h 145"/>
                  <a:gd name="T14" fmla="*/ 46 w 135"/>
                  <a:gd name="T15" fmla="*/ 122 h 145"/>
                  <a:gd name="T16" fmla="*/ 46 w 135"/>
                  <a:gd name="T17" fmla="*/ 121 h 145"/>
                  <a:gd name="T18" fmla="*/ 47 w 135"/>
                  <a:gd name="T19" fmla="*/ 120 h 145"/>
                  <a:gd name="T20" fmla="*/ 132 w 135"/>
                  <a:gd name="T21" fmla="*/ 26 h 145"/>
                  <a:gd name="T22" fmla="*/ 132 w 135"/>
                  <a:gd name="T23" fmla="*/ 1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 h="145">
                    <a:moveTo>
                      <a:pt x="132" y="17"/>
                    </a:moveTo>
                    <a:cubicBezTo>
                      <a:pt x="116" y="4"/>
                      <a:pt x="116" y="4"/>
                      <a:pt x="116" y="4"/>
                    </a:cubicBezTo>
                    <a:cubicBezTo>
                      <a:pt x="113" y="1"/>
                      <a:pt x="110" y="0"/>
                      <a:pt x="107" y="3"/>
                    </a:cubicBezTo>
                    <a:cubicBezTo>
                      <a:pt x="20" y="97"/>
                      <a:pt x="20" y="97"/>
                      <a:pt x="20" y="97"/>
                    </a:cubicBezTo>
                    <a:cubicBezTo>
                      <a:pt x="0" y="121"/>
                      <a:pt x="0" y="121"/>
                      <a:pt x="0" y="121"/>
                    </a:cubicBezTo>
                    <a:cubicBezTo>
                      <a:pt x="26" y="145"/>
                      <a:pt x="26" y="145"/>
                      <a:pt x="26" y="145"/>
                    </a:cubicBezTo>
                    <a:cubicBezTo>
                      <a:pt x="35" y="133"/>
                      <a:pt x="35" y="133"/>
                      <a:pt x="35" y="133"/>
                    </a:cubicBezTo>
                    <a:cubicBezTo>
                      <a:pt x="40" y="128"/>
                      <a:pt x="44" y="124"/>
                      <a:pt x="46" y="122"/>
                    </a:cubicBezTo>
                    <a:cubicBezTo>
                      <a:pt x="46" y="121"/>
                      <a:pt x="46" y="121"/>
                      <a:pt x="46" y="121"/>
                    </a:cubicBezTo>
                    <a:cubicBezTo>
                      <a:pt x="47" y="120"/>
                      <a:pt x="47" y="120"/>
                      <a:pt x="47" y="120"/>
                    </a:cubicBezTo>
                    <a:cubicBezTo>
                      <a:pt x="132" y="26"/>
                      <a:pt x="132" y="26"/>
                      <a:pt x="132" y="26"/>
                    </a:cubicBezTo>
                    <a:cubicBezTo>
                      <a:pt x="135" y="23"/>
                      <a:pt x="135" y="20"/>
                      <a:pt x="132"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0"/>
              <p:cNvSpPr>
                <a:spLocks/>
              </p:cNvSpPr>
              <p:nvPr/>
            </p:nvSpPr>
            <p:spPr bwMode="auto">
              <a:xfrm>
                <a:off x="7245393" y="6124265"/>
                <a:ext cx="187325" cy="196850"/>
              </a:xfrm>
              <a:custGeom>
                <a:avLst/>
                <a:gdLst>
                  <a:gd name="T0" fmla="*/ 23 w 49"/>
                  <a:gd name="T1" fmla="*/ 0 h 52"/>
                  <a:gd name="T2" fmla="*/ 2 w 49"/>
                  <a:gd name="T3" fmla="*/ 45 h 52"/>
                  <a:gd name="T4" fmla="*/ 8 w 49"/>
                  <a:gd name="T5" fmla="*/ 50 h 52"/>
                  <a:gd name="T6" fmla="*/ 49 w 49"/>
                  <a:gd name="T7" fmla="*/ 23 h 52"/>
                  <a:gd name="T8" fmla="*/ 23 w 49"/>
                  <a:gd name="T9" fmla="*/ 0 h 52"/>
                </a:gdLst>
                <a:ahLst/>
                <a:cxnLst>
                  <a:cxn ang="0">
                    <a:pos x="T0" y="T1"/>
                  </a:cxn>
                  <a:cxn ang="0">
                    <a:pos x="T2" y="T3"/>
                  </a:cxn>
                  <a:cxn ang="0">
                    <a:pos x="T4" y="T5"/>
                  </a:cxn>
                  <a:cxn ang="0">
                    <a:pos x="T6" y="T7"/>
                  </a:cxn>
                  <a:cxn ang="0">
                    <a:pos x="T8" y="T9"/>
                  </a:cxn>
                </a:cxnLst>
                <a:rect l="0" t="0" r="r" b="b"/>
                <a:pathLst>
                  <a:path w="49" h="52">
                    <a:moveTo>
                      <a:pt x="23" y="0"/>
                    </a:moveTo>
                    <a:cubicBezTo>
                      <a:pt x="23" y="0"/>
                      <a:pt x="5" y="33"/>
                      <a:pt x="2" y="45"/>
                    </a:cubicBezTo>
                    <a:cubicBezTo>
                      <a:pt x="0" y="52"/>
                      <a:pt x="2" y="52"/>
                      <a:pt x="8" y="50"/>
                    </a:cubicBezTo>
                    <a:cubicBezTo>
                      <a:pt x="21" y="45"/>
                      <a:pt x="49" y="23"/>
                      <a:pt x="49" y="23"/>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1"/>
              <p:cNvSpPr>
                <a:spLocks/>
              </p:cNvSpPr>
              <p:nvPr/>
            </p:nvSpPr>
            <p:spPr bwMode="auto">
              <a:xfrm>
                <a:off x="7416843" y="5998853"/>
                <a:ext cx="261938" cy="292100"/>
              </a:xfrm>
              <a:custGeom>
                <a:avLst/>
                <a:gdLst>
                  <a:gd name="T0" fmla="*/ 0 w 69"/>
                  <a:gd name="T1" fmla="*/ 77 h 77"/>
                  <a:gd name="T2" fmla="*/ 28 w 69"/>
                  <a:gd name="T3" fmla="*/ 77 h 77"/>
                  <a:gd name="T4" fmla="*/ 39 w 69"/>
                  <a:gd name="T5" fmla="*/ 77 h 77"/>
                  <a:gd name="T6" fmla="*/ 57 w 69"/>
                  <a:gd name="T7" fmla="*/ 77 h 77"/>
                  <a:gd name="T8" fmla="*/ 69 w 69"/>
                  <a:gd name="T9" fmla="*/ 63 h 77"/>
                  <a:gd name="T10" fmla="*/ 69 w 69"/>
                  <a:gd name="T11" fmla="*/ 27 h 77"/>
                  <a:gd name="T12" fmla="*/ 69 w 69"/>
                  <a:gd name="T13" fmla="*/ 0 h 77"/>
                  <a:gd name="T14" fmla="*/ 16 w 69"/>
                  <a:gd name="T15" fmla="*/ 61 h 77"/>
                  <a:gd name="T16" fmla="*/ 0 w 69"/>
                  <a:gd name="T1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77">
                    <a:moveTo>
                      <a:pt x="0" y="77"/>
                    </a:moveTo>
                    <a:cubicBezTo>
                      <a:pt x="28" y="77"/>
                      <a:pt x="28" y="77"/>
                      <a:pt x="28" y="77"/>
                    </a:cubicBezTo>
                    <a:cubicBezTo>
                      <a:pt x="39" y="77"/>
                      <a:pt x="39" y="77"/>
                      <a:pt x="39" y="77"/>
                    </a:cubicBezTo>
                    <a:cubicBezTo>
                      <a:pt x="57" y="77"/>
                      <a:pt x="57" y="77"/>
                      <a:pt x="57" y="77"/>
                    </a:cubicBezTo>
                    <a:cubicBezTo>
                      <a:pt x="65" y="77"/>
                      <a:pt x="69" y="71"/>
                      <a:pt x="69" y="63"/>
                    </a:cubicBezTo>
                    <a:cubicBezTo>
                      <a:pt x="69" y="63"/>
                      <a:pt x="69" y="44"/>
                      <a:pt x="69" y="27"/>
                    </a:cubicBezTo>
                    <a:cubicBezTo>
                      <a:pt x="69" y="21"/>
                      <a:pt x="69" y="5"/>
                      <a:pt x="69" y="0"/>
                    </a:cubicBezTo>
                    <a:cubicBezTo>
                      <a:pt x="16" y="61"/>
                      <a:pt x="16" y="61"/>
                      <a:pt x="16" y="61"/>
                    </a:cubicBezTo>
                    <a:cubicBezTo>
                      <a:pt x="16" y="61"/>
                      <a:pt x="2" y="76"/>
                      <a:pt x="0"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2"/>
              <p:cNvSpPr>
                <a:spLocks noEditPoints="1"/>
              </p:cNvSpPr>
              <p:nvPr/>
            </p:nvSpPr>
            <p:spPr bwMode="auto">
              <a:xfrm>
                <a:off x="6977106" y="5390840"/>
                <a:ext cx="717550" cy="900113"/>
              </a:xfrm>
              <a:custGeom>
                <a:avLst/>
                <a:gdLst>
                  <a:gd name="T0" fmla="*/ 172 w 189"/>
                  <a:gd name="T1" fmla="*/ 87 h 237"/>
                  <a:gd name="T2" fmla="*/ 185 w 189"/>
                  <a:gd name="T3" fmla="*/ 72 h 237"/>
                  <a:gd name="T4" fmla="*/ 185 w 189"/>
                  <a:gd name="T5" fmla="*/ 12 h 237"/>
                  <a:gd name="T6" fmla="*/ 173 w 189"/>
                  <a:gd name="T7" fmla="*/ 0 h 237"/>
                  <a:gd name="T8" fmla="*/ 12 w 189"/>
                  <a:gd name="T9" fmla="*/ 0 h 237"/>
                  <a:gd name="T10" fmla="*/ 0 w 189"/>
                  <a:gd name="T11" fmla="*/ 12 h 237"/>
                  <a:gd name="T12" fmla="*/ 0 w 189"/>
                  <a:gd name="T13" fmla="*/ 104 h 237"/>
                  <a:gd name="T14" fmla="*/ 0 w 189"/>
                  <a:gd name="T15" fmla="*/ 110 h 237"/>
                  <a:gd name="T16" fmla="*/ 0 w 189"/>
                  <a:gd name="T17" fmla="*/ 122 h 237"/>
                  <a:gd name="T18" fmla="*/ 0 w 189"/>
                  <a:gd name="T19" fmla="*/ 131 h 237"/>
                  <a:gd name="T20" fmla="*/ 0 w 189"/>
                  <a:gd name="T21" fmla="*/ 225 h 237"/>
                  <a:gd name="T22" fmla="*/ 12 w 189"/>
                  <a:gd name="T23" fmla="*/ 237 h 237"/>
                  <a:gd name="T24" fmla="*/ 54 w 189"/>
                  <a:gd name="T25" fmla="*/ 237 h 237"/>
                  <a:gd name="T26" fmla="*/ 59 w 189"/>
                  <a:gd name="T27" fmla="*/ 237 h 237"/>
                  <a:gd name="T28" fmla="*/ 63 w 189"/>
                  <a:gd name="T29" fmla="*/ 237 h 237"/>
                  <a:gd name="T30" fmla="*/ 87 w 189"/>
                  <a:gd name="T31" fmla="*/ 181 h 237"/>
                  <a:gd name="T32" fmla="*/ 172 w 189"/>
                  <a:gd name="T33" fmla="*/ 87 h 237"/>
                  <a:gd name="T34" fmla="*/ 31 w 189"/>
                  <a:gd name="T35" fmla="*/ 23 h 237"/>
                  <a:gd name="T36" fmla="*/ 153 w 189"/>
                  <a:gd name="T37" fmla="*/ 23 h 237"/>
                  <a:gd name="T38" fmla="*/ 162 w 189"/>
                  <a:gd name="T39" fmla="*/ 32 h 237"/>
                  <a:gd name="T40" fmla="*/ 153 w 189"/>
                  <a:gd name="T41" fmla="*/ 41 h 237"/>
                  <a:gd name="T42" fmla="*/ 31 w 189"/>
                  <a:gd name="T43" fmla="*/ 41 h 237"/>
                  <a:gd name="T44" fmla="*/ 23 w 189"/>
                  <a:gd name="T45" fmla="*/ 32 h 237"/>
                  <a:gd name="T46" fmla="*/ 31 w 189"/>
                  <a:gd name="T47" fmla="*/ 23 h 237"/>
                  <a:gd name="T48" fmla="*/ 31 w 189"/>
                  <a:gd name="T49" fmla="*/ 64 h 237"/>
                  <a:gd name="T50" fmla="*/ 153 w 189"/>
                  <a:gd name="T51" fmla="*/ 64 h 237"/>
                  <a:gd name="T52" fmla="*/ 162 w 189"/>
                  <a:gd name="T53" fmla="*/ 72 h 237"/>
                  <a:gd name="T54" fmla="*/ 153 w 189"/>
                  <a:gd name="T55" fmla="*/ 81 h 237"/>
                  <a:gd name="T56" fmla="*/ 31 w 189"/>
                  <a:gd name="T57" fmla="*/ 81 h 237"/>
                  <a:gd name="T58" fmla="*/ 23 w 189"/>
                  <a:gd name="T59" fmla="*/ 72 h 237"/>
                  <a:gd name="T60" fmla="*/ 31 w 189"/>
                  <a:gd name="T61" fmla="*/ 64 h 237"/>
                  <a:gd name="T62" fmla="*/ 31 w 189"/>
                  <a:gd name="T63" fmla="*/ 122 h 237"/>
                  <a:gd name="T64" fmla="*/ 23 w 189"/>
                  <a:gd name="T65" fmla="*/ 113 h 237"/>
                  <a:gd name="T66" fmla="*/ 31 w 189"/>
                  <a:gd name="T67" fmla="*/ 104 h 237"/>
                  <a:gd name="T68" fmla="*/ 107 w 189"/>
                  <a:gd name="T69" fmla="*/ 104 h 237"/>
                  <a:gd name="T70" fmla="*/ 115 w 189"/>
                  <a:gd name="T71" fmla="*/ 113 h 237"/>
                  <a:gd name="T72" fmla="*/ 107 w 189"/>
                  <a:gd name="T73" fmla="*/ 122 h 237"/>
                  <a:gd name="T74" fmla="*/ 31 w 189"/>
                  <a:gd name="T75" fmla="*/ 122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 h="237">
                    <a:moveTo>
                      <a:pt x="172" y="87"/>
                    </a:moveTo>
                    <a:cubicBezTo>
                      <a:pt x="189" y="68"/>
                      <a:pt x="185" y="72"/>
                      <a:pt x="185" y="72"/>
                    </a:cubicBezTo>
                    <a:cubicBezTo>
                      <a:pt x="185" y="12"/>
                      <a:pt x="185" y="12"/>
                      <a:pt x="185" y="12"/>
                    </a:cubicBezTo>
                    <a:cubicBezTo>
                      <a:pt x="185" y="4"/>
                      <a:pt x="181" y="0"/>
                      <a:pt x="173" y="0"/>
                    </a:cubicBezTo>
                    <a:cubicBezTo>
                      <a:pt x="12" y="0"/>
                      <a:pt x="12" y="0"/>
                      <a:pt x="12" y="0"/>
                    </a:cubicBezTo>
                    <a:cubicBezTo>
                      <a:pt x="4" y="0"/>
                      <a:pt x="0" y="4"/>
                      <a:pt x="0" y="12"/>
                    </a:cubicBezTo>
                    <a:cubicBezTo>
                      <a:pt x="0" y="104"/>
                      <a:pt x="0" y="104"/>
                      <a:pt x="0" y="104"/>
                    </a:cubicBezTo>
                    <a:cubicBezTo>
                      <a:pt x="0" y="110"/>
                      <a:pt x="0" y="110"/>
                      <a:pt x="0" y="110"/>
                    </a:cubicBezTo>
                    <a:cubicBezTo>
                      <a:pt x="0" y="122"/>
                      <a:pt x="0" y="122"/>
                      <a:pt x="0" y="122"/>
                    </a:cubicBezTo>
                    <a:cubicBezTo>
                      <a:pt x="0" y="131"/>
                      <a:pt x="0" y="131"/>
                      <a:pt x="0" y="131"/>
                    </a:cubicBezTo>
                    <a:cubicBezTo>
                      <a:pt x="0" y="225"/>
                      <a:pt x="0" y="225"/>
                      <a:pt x="0" y="225"/>
                    </a:cubicBezTo>
                    <a:cubicBezTo>
                      <a:pt x="0" y="233"/>
                      <a:pt x="4" y="237"/>
                      <a:pt x="12" y="237"/>
                    </a:cubicBezTo>
                    <a:cubicBezTo>
                      <a:pt x="54" y="237"/>
                      <a:pt x="54" y="237"/>
                      <a:pt x="54" y="237"/>
                    </a:cubicBezTo>
                    <a:cubicBezTo>
                      <a:pt x="59" y="237"/>
                      <a:pt x="59" y="237"/>
                      <a:pt x="59" y="237"/>
                    </a:cubicBezTo>
                    <a:cubicBezTo>
                      <a:pt x="63" y="237"/>
                      <a:pt x="63" y="237"/>
                      <a:pt x="63" y="237"/>
                    </a:cubicBezTo>
                    <a:cubicBezTo>
                      <a:pt x="87" y="181"/>
                      <a:pt x="87" y="181"/>
                      <a:pt x="87" y="181"/>
                    </a:cubicBezTo>
                    <a:lnTo>
                      <a:pt x="172" y="87"/>
                    </a:lnTo>
                    <a:close/>
                    <a:moveTo>
                      <a:pt x="31" y="23"/>
                    </a:moveTo>
                    <a:cubicBezTo>
                      <a:pt x="153" y="23"/>
                      <a:pt x="153" y="23"/>
                      <a:pt x="153" y="23"/>
                    </a:cubicBezTo>
                    <a:cubicBezTo>
                      <a:pt x="158" y="23"/>
                      <a:pt x="162" y="27"/>
                      <a:pt x="162" y="32"/>
                    </a:cubicBezTo>
                    <a:cubicBezTo>
                      <a:pt x="162" y="37"/>
                      <a:pt x="158" y="41"/>
                      <a:pt x="153" y="41"/>
                    </a:cubicBezTo>
                    <a:cubicBezTo>
                      <a:pt x="31" y="41"/>
                      <a:pt x="31" y="41"/>
                      <a:pt x="31" y="41"/>
                    </a:cubicBezTo>
                    <a:cubicBezTo>
                      <a:pt x="27" y="41"/>
                      <a:pt x="23" y="37"/>
                      <a:pt x="23" y="32"/>
                    </a:cubicBezTo>
                    <a:cubicBezTo>
                      <a:pt x="23" y="27"/>
                      <a:pt x="27" y="23"/>
                      <a:pt x="31" y="23"/>
                    </a:cubicBezTo>
                    <a:close/>
                    <a:moveTo>
                      <a:pt x="31" y="64"/>
                    </a:moveTo>
                    <a:cubicBezTo>
                      <a:pt x="153" y="64"/>
                      <a:pt x="153" y="64"/>
                      <a:pt x="153" y="64"/>
                    </a:cubicBezTo>
                    <a:cubicBezTo>
                      <a:pt x="158" y="64"/>
                      <a:pt x="162" y="68"/>
                      <a:pt x="162" y="72"/>
                    </a:cubicBezTo>
                    <a:cubicBezTo>
                      <a:pt x="162" y="77"/>
                      <a:pt x="158" y="81"/>
                      <a:pt x="153" y="81"/>
                    </a:cubicBezTo>
                    <a:cubicBezTo>
                      <a:pt x="31" y="81"/>
                      <a:pt x="31" y="81"/>
                      <a:pt x="31" y="81"/>
                    </a:cubicBezTo>
                    <a:cubicBezTo>
                      <a:pt x="27" y="81"/>
                      <a:pt x="23" y="77"/>
                      <a:pt x="23" y="72"/>
                    </a:cubicBezTo>
                    <a:cubicBezTo>
                      <a:pt x="23" y="68"/>
                      <a:pt x="27" y="64"/>
                      <a:pt x="31" y="64"/>
                    </a:cubicBezTo>
                    <a:close/>
                    <a:moveTo>
                      <a:pt x="31" y="122"/>
                    </a:moveTo>
                    <a:cubicBezTo>
                      <a:pt x="27" y="122"/>
                      <a:pt x="23" y="118"/>
                      <a:pt x="23" y="113"/>
                    </a:cubicBezTo>
                    <a:cubicBezTo>
                      <a:pt x="23" y="108"/>
                      <a:pt x="27" y="104"/>
                      <a:pt x="31" y="104"/>
                    </a:cubicBezTo>
                    <a:cubicBezTo>
                      <a:pt x="107" y="104"/>
                      <a:pt x="107" y="104"/>
                      <a:pt x="107" y="104"/>
                    </a:cubicBezTo>
                    <a:cubicBezTo>
                      <a:pt x="111" y="104"/>
                      <a:pt x="115" y="108"/>
                      <a:pt x="115" y="113"/>
                    </a:cubicBezTo>
                    <a:cubicBezTo>
                      <a:pt x="115" y="118"/>
                      <a:pt x="111" y="122"/>
                      <a:pt x="107" y="122"/>
                    </a:cubicBezTo>
                    <a:lnTo>
                      <a:pt x="3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p14:dur="0" advTm="1076"/>
    </mc:Choice>
    <mc:Fallback xmlns="">
      <p:transition advTm="1076"/>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65942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总结与展望</a:t>
            </a:r>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TextBox 24"/>
          <p:cNvSpPr txBox="1"/>
          <p:nvPr/>
        </p:nvSpPr>
        <p:spPr>
          <a:xfrm>
            <a:off x="12775548" y="5787271"/>
            <a:ext cx="877163" cy="369332"/>
          </a:xfrm>
          <a:prstGeom prst="rect">
            <a:avLst/>
          </a:prstGeom>
          <a:noFill/>
        </p:spPr>
        <p:txBody>
          <a:bodyPr wrap="none" rtlCol="0">
            <a:spAutoFit/>
          </a:bodyPr>
          <a:lstStyle/>
          <a:p>
            <a:r>
              <a:rPr lang="zh-CN" altLang="en-US" dirty="0"/>
              <a:t>延时符</a:t>
            </a:r>
          </a:p>
        </p:txBody>
      </p:sp>
      <p:sp>
        <p:nvSpPr>
          <p:cNvPr id="38" name="Freeform 5"/>
          <p:cNvSpPr/>
          <p:nvPr/>
        </p:nvSpPr>
        <p:spPr bwMode="auto">
          <a:xfrm>
            <a:off x="3729227" y="2707215"/>
            <a:ext cx="3040526" cy="2362607"/>
          </a:xfrm>
          <a:custGeom>
            <a:avLst/>
            <a:gdLst>
              <a:gd name="T0" fmla="*/ 882 w 1436"/>
              <a:gd name="T1" fmla="*/ 1 h 1115"/>
              <a:gd name="T2" fmla="*/ 417 w 1436"/>
              <a:gd name="T3" fmla="*/ 246 h 1115"/>
              <a:gd name="T4" fmla="*/ 417 w 1436"/>
              <a:gd name="T5" fmla="*/ 246 h 1115"/>
              <a:gd name="T6" fmla="*/ 0 w 1436"/>
              <a:gd name="T7" fmla="*/ 486 h 1115"/>
              <a:gd name="T8" fmla="*/ 230 w 1436"/>
              <a:gd name="T9" fmla="*/ 741 h 1115"/>
              <a:gd name="T10" fmla="*/ 680 w 1436"/>
              <a:gd name="T11" fmla="*/ 1077 h 1115"/>
              <a:gd name="T12" fmla="*/ 874 w 1436"/>
              <a:gd name="T13" fmla="*/ 1113 h 1115"/>
              <a:gd name="T14" fmla="*/ 1433 w 1436"/>
              <a:gd name="T15" fmla="*/ 561 h 1115"/>
              <a:gd name="T16" fmla="*/ 882 w 1436"/>
              <a:gd name="T17" fmla="*/ 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6" h="1115">
                <a:moveTo>
                  <a:pt x="882" y="1"/>
                </a:moveTo>
                <a:cubicBezTo>
                  <a:pt x="689" y="0"/>
                  <a:pt x="518" y="97"/>
                  <a:pt x="417" y="246"/>
                </a:cubicBezTo>
                <a:cubicBezTo>
                  <a:pt x="417" y="246"/>
                  <a:pt x="417" y="246"/>
                  <a:pt x="417" y="246"/>
                </a:cubicBezTo>
                <a:cubicBezTo>
                  <a:pt x="417" y="246"/>
                  <a:pt x="194" y="545"/>
                  <a:pt x="0" y="486"/>
                </a:cubicBezTo>
                <a:cubicBezTo>
                  <a:pt x="230" y="741"/>
                  <a:pt x="230" y="741"/>
                  <a:pt x="230" y="741"/>
                </a:cubicBezTo>
                <a:cubicBezTo>
                  <a:pt x="230" y="741"/>
                  <a:pt x="425" y="983"/>
                  <a:pt x="680" y="1077"/>
                </a:cubicBezTo>
                <a:cubicBezTo>
                  <a:pt x="741" y="1099"/>
                  <a:pt x="806" y="1112"/>
                  <a:pt x="874" y="1113"/>
                </a:cubicBezTo>
                <a:cubicBezTo>
                  <a:pt x="1181" y="1115"/>
                  <a:pt x="1431" y="868"/>
                  <a:pt x="1433" y="561"/>
                </a:cubicBezTo>
                <a:cubicBezTo>
                  <a:pt x="1436" y="254"/>
                  <a:pt x="1189" y="4"/>
                  <a:pt x="882" y="1"/>
                </a:cubicBezTo>
                <a:close/>
              </a:path>
            </a:pathLst>
          </a:custGeom>
          <a:gradFill flip="none" rotWithShape="1">
            <a:gsLst>
              <a:gs pos="0">
                <a:srgbClr val="2F416F"/>
              </a:gs>
              <a:gs pos="100000">
                <a:srgbClr val="000B3F"/>
              </a:gs>
            </a:gsLst>
            <a:lin ang="13500000" scaled="1"/>
            <a:tileRect/>
          </a:gradFill>
          <a:ln w="25400">
            <a:solidFill>
              <a:srgbClr val="002060"/>
            </a:solidFill>
          </a:ln>
          <a:effectLst>
            <a:outerShdw blurRad="558800" dist="7112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noAutofit/>
          </a:bodyPr>
          <a:lstStyle/>
          <a:p>
            <a:pPr algn="ctr"/>
            <a:endParaRPr lang="bg-BG" sz="2400">
              <a:solidFill>
                <a:schemeClr val="bg1"/>
              </a:solidFill>
            </a:endParaRPr>
          </a:p>
        </p:txBody>
      </p:sp>
      <p:sp>
        <p:nvSpPr>
          <p:cNvPr id="39" name="Freeform 5"/>
          <p:cNvSpPr/>
          <p:nvPr/>
        </p:nvSpPr>
        <p:spPr bwMode="auto">
          <a:xfrm flipH="1">
            <a:off x="6205175" y="1956415"/>
            <a:ext cx="2448393" cy="1902497"/>
          </a:xfrm>
          <a:custGeom>
            <a:avLst/>
            <a:gdLst>
              <a:gd name="T0" fmla="*/ 882 w 1436"/>
              <a:gd name="T1" fmla="*/ 1 h 1115"/>
              <a:gd name="T2" fmla="*/ 417 w 1436"/>
              <a:gd name="T3" fmla="*/ 246 h 1115"/>
              <a:gd name="T4" fmla="*/ 417 w 1436"/>
              <a:gd name="T5" fmla="*/ 246 h 1115"/>
              <a:gd name="T6" fmla="*/ 0 w 1436"/>
              <a:gd name="T7" fmla="*/ 486 h 1115"/>
              <a:gd name="T8" fmla="*/ 230 w 1436"/>
              <a:gd name="T9" fmla="*/ 741 h 1115"/>
              <a:gd name="T10" fmla="*/ 680 w 1436"/>
              <a:gd name="T11" fmla="*/ 1077 h 1115"/>
              <a:gd name="T12" fmla="*/ 874 w 1436"/>
              <a:gd name="T13" fmla="*/ 1113 h 1115"/>
              <a:gd name="T14" fmla="*/ 1433 w 1436"/>
              <a:gd name="T15" fmla="*/ 561 h 1115"/>
              <a:gd name="T16" fmla="*/ 882 w 1436"/>
              <a:gd name="T17" fmla="*/ 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6" h="1115">
                <a:moveTo>
                  <a:pt x="882" y="1"/>
                </a:moveTo>
                <a:cubicBezTo>
                  <a:pt x="689" y="0"/>
                  <a:pt x="518" y="97"/>
                  <a:pt x="417" y="246"/>
                </a:cubicBezTo>
                <a:cubicBezTo>
                  <a:pt x="417" y="246"/>
                  <a:pt x="417" y="246"/>
                  <a:pt x="417" y="246"/>
                </a:cubicBezTo>
                <a:cubicBezTo>
                  <a:pt x="417" y="246"/>
                  <a:pt x="194" y="545"/>
                  <a:pt x="0" y="486"/>
                </a:cubicBezTo>
                <a:cubicBezTo>
                  <a:pt x="230" y="741"/>
                  <a:pt x="230" y="741"/>
                  <a:pt x="230" y="741"/>
                </a:cubicBezTo>
                <a:cubicBezTo>
                  <a:pt x="230" y="741"/>
                  <a:pt x="425" y="983"/>
                  <a:pt x="680" y="1077"/>
                </a:cubicBezTo>
                <a:cubicBezTo>
                  <a:pt x="741" y="1099"/>
                  <a:pt x="806" y="1112"/>
                  <a:pt x="874" y="1113"/>
                </a:cubicBezTo>
                <a:cubicBezTo>
                  <a:pt x="1181" y="1115"/>
                  <a:pt x="1431" y="868"/>
                  <a:pt x="1433" y="561"/>
                </a:cubicBezTo>
                <a:cubicBezTo>
                  <a:pt x="1436" y="254"/>
                  <a:pt x="1189" y="4"/>
                  <a:pt x="882" y="1"/>
                </a:cubicBezTo>
                <a:close/>
              </a:path>
            </a:pathLst>
          </a:custGeom>
          <a:gradFill flip="none" rotWithShape="1">
            <a:gsLst>
              <a:gs pos="0">
                <a:schemeClr val="bg1"/>
              </a:gs>
              <a:gs pos="36000">
                <a:schemeClr val="bg1"/>
              </a:gs>
              <a:gs pos="100000">
                <a:schemeClr val="bg1">
                  <a:lumMod val="90000"/>
                </a:schemeClr>
              </a:gs>
            </a:gsLst>
            <a:lin ang="18900000" scaled="1"/>
            <a:tileRect/>
          </a:gradFill>
          <a:ln w="12700">
            <a:solidFill>
              <a:schemeClr val="bg1"/>
            </a:solidFill>
          </a:ln>
          <a:effectLst>
            <a:outerShdw blurRad="444500" dist="4699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bg-BG" sz="2000">
              <a:solidFill>
                <a:srgbClr val="2F416F"/>
              </a:solidFill>
            </a:endParaRPr>
          </a:p>
        </p:txBody>
      </p:sp>
      <p:sp>
        <p:nvSpPr>
          <p:cNvPr id="40" name="Oval 10"/>
          <p:cNvSpPr/>
          <p:nvPr/>
        </p:nvSpPr>
        <p:spPr>
          <a:xfrm>
            <a:off x="4969583" y="1770551"/>
            <a:ext cx="711871" cy="711871"/>
          </a:xfrm>
          <a:prstGeom prst="ellipse">
            <a:avLst/>
          </a:prstGeom>
          <a:gradFill flip="none" rotWithShape="1">
            <a:gsLst>
              <a:gs pos="0">
                <a:schemeClr val="bg1"/>
              </a:gs>
              <a:gs pos="36000">
                <a:schemeClr val="bg1"/>
              </a:gs>
              <a:gs pos="100000">
                <a:schemeClr val="bg1">
                  <a:lumMod val="90000"/>
                </a:schemeClr>
              </a:gs>
            </a:gsLst>
            <a:lin ang="13500000" scaled="1"/>
            <a:tileRect/>
          </a:gradFill>
          <a:ln w="12700">
            <a:solidFill>
              <a:schemeClr val="bg1"/>
            </a:solidFill>
          </a:ln>
          <a:effectLst>
            <a:outerShdw blurRad="190500" dist="2032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bg-BG">
              <a:solidFill>
                <a:srgbClr val="2F416F"/>
              </a:solidFill>
            </a:endParaRPr>
          </a:p>
        </p:txBody>
      </p:sp>
      <p:sp>
        <p:nvSpPr>
          <p:cNvPr id="41" name="Oval 10"/>
          <p:cNvSpPr/>
          <p:nvPr/>
        </p:nvSpPr>
        <p:spPr>
          <a:xfrm>
            <a:off x="7530685" y="3888518"/>
            <a:ext cx="711871" cy="711871"/>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241300" dist="2540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bg-BG" sz="1600"/>
          </a:p>
        </p:txBody>
      </p:sp>
      <p:sp>
        <p:nvSpPr>
          <p:cNvPr id="42" name="TextBox 42"/>
          <p:cNvSpPr txBox="1"/>
          <p:nvPr/>
        </p:nvSpPr>
        <p:spPr>
          <a:xfrm>
            <a:off x="4739717" y="3667363"/>
            <a:ext cx="1628697" cy="369717"/>
          </a:xfrm>
          <a:prstGeom prst="rect">
            <a:avLst/>
          </a:prstGeom>
          <a:noFill/>
        </p:spPr>
        <p:txBody>
          <a:bodyPr wrap="square">
            <a:spAutoFit/>
          </a:bodyPr>
          <a:lstStyle/>
          <a:p>
            <a:pPr>
              <a:lnSpc>
                <a:spcPts val="1500"/>
              </a:lnSpc>
              <a:defRPr/>
            </a:pPr>
            <a:r>
              <a:rPr lang="zh-CN" altLang="en-US" sz="4000" dirty="0">
                <a:solidFill>
                  <a:schemeClr val="bg1"/>
                </a:solidFill>
                <a:latin typeface="+mj-lt"/>
                <a:ea typeface="微软雅黑" panose="020B0503020204020204" pitchFamily="34" charset="-122"/>
              </a:rPr>
              <a:t>总结</a:t>
            </a:r>
            <a:endParaRPr lang="id-ID" sz="4000" dirty="0">
              <a:solidFill>
                <a:schemeClr val="bg1"/>
              </a:solidFill>
              <a:latin typeface="+mj-lt"/>
              <a:ea typeface="微软雅黑" panose="020B0503020204020204" pitchFamily="34" charset="-122"/>
            </a:endParaRPr>
          </a:p>
        </p:txBody>
      </p:sp>
      <p:sp>
        <p:nvSpPr>
          <p:cNvPr id="43" name="TextBox 42"/>
          <p:cNvSpPr txBox="1"/>
          <p:nvPr/>
        </p:nvSpPr>
        <p:spPr>
          <a:xfrm>
            <a:off x="6672158" y="2758781"/>
            <a:ext cx="1514426" cy="357662"/>
          </a:xfrm>
          <a:prstGeom prst="rect">
            <a:avLst/>
          </a:prstGeom>
          <a:noFill/>
        </p:spPr>
        <p:txBody>
          <a:bodyPr wrap="square">
            <a:spAutoFit/>
          </a:bodyPr>
          <a:lstStyle/>
          <a:p>
            <a:pPr>
              <a:lnSpc>
                <a:spcPts val="1500"/>
              </a:lnSpc>
              <a:defRPr/>
            </a:pPr>
            <a:r>
              <a:rPr lang="zh-CN" altLang="en-US" sz="4000" dirty="0">
                <a:solidFill>
                  <a:schemeClr val="tx1">
                    <a:lumMod val="75000"/>
                    <a:lumOff val="25000"/>
                  </a:schemeClr>
                </a:solidFill>
                <a:latin typeface="+mj-lt"/>
                <a:ea typeface="微软雅黑" panose="020B0503020204020204" pitchFamily="34" charset="-122"/>
              </a:rPr>
              <a:t>展望</a:t>
            </a:r>
            <a:endParaRPr lang="id-ID" sz="4000" dirty="0">
              <a:solidFill>
                <a:schemeClr val="tx1">
                  <a:lumMod val="75000"/>
                  <a:lumOff val="25000"/>
                </a:schemeClr>
              </a:solidFill>
              <a:latin typeface="+mj-lt"/>
              <a:ea typeface="微软雅黑" panose="020B0503020204020204" pitchFamily="34" charset="-122"/>
            </a:endParaRPr>
          </a:p>
        </p:txBody>
      </p:sp>
      <p:sp>
        <p:nvSpPr>
          <p:cNvPr id="44" name="TextBox 11"/>
          <p:cNvSpPr txBox="1"/>
          <p:nvPr/>
        </p:nvSpPr>
        <p:spPr>
          <a:xfrm>
            <a:off x="356668" y="1281667"/>
            <a:ext cx="3212342" cy="4773614"/>
          </a:xfrm>
          <a:prstGeom prst="rect">
            <a:avLst/>
          </a:prstGeom>
          <a:noFill/>
        </p:spPr>
        <p:txBody>
          <a:bodyPr wrap="square" rtlCol="0">
            <a:spAutoFit/>
          </a:bodyPr>
          <a:lstStyle/>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设计了一种基于最小安全距离模型的并道策略，并利用五次多项式算法设计并道轨迹；</a:t>
            </a: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基于车辆二自由度动力学模型建立</a:t>
            </a:r>
            <a:r>
              <a:rPr lang="en-US" altLang="zh-CN" b="1"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MPC</a:t>
            </a:r>
            <a:r>
              <a:rPr lang="zh-CN" altLang="en-US" b="1" dirty="0">
                <a:solidFill>
                  <a:schemeClr val="tx1">
                    <a:lumMod val="75000"/>
                    <a:lumOff val="25000"/>
                  </a:schemeClr>
                </a:solidFill>
                <a:latin typeface="楷体" panose="02010609060101010101" pitchFamily="49" charset="-122"/>
                <a:ea typeface="楷体" panose="02010609060101010101" pitchFamily="49" charset="-122"/>
              </a:rPr>
              <a:t>轨迹跟踪控制器，并验证了控制器对于车速、附着系数均具有良好的适应性；</a:t>
            </a: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基于</a:t>
            </a:r>
            <a:r>
              <a:rPr lang="en-US" altLang="zh-CN" b="1" dirty="0" err="1">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Prescan</a:t>
            </a:r>
            <a:r>
              <a:rPr lang="en-US" altLang="zh-CN" b="1"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/Simulink</a:t>
            </a:r>
            <a:r>
              <a:rPr lang="zh-CN" altLang="en-US" b="1" dirty="0">
                <a:solidFill>
                  <a:schemeClr val="tx1">
                    <a:lumMod val="75000"/>
                    <a:lumOff val="25000"/>
                  </a:schemeClr>
                </a:solidFill>
                <a:latin typeface="楷体" panose="02010609060101010101" pitchFamily="49" charset="-122"/>
                <a:ea typeface="楷体" panose="02010609060101010101" pitchFamily="49" charset="-122"/>
              </a:rPr>
              <a:t>搭建仿真环境，选取两种典型并道场景验证了并道控制算法的准确性和有效性。</a:t>
            </a:r>
          </a:p>
        </p:txBody>
      </p:sp>
      <p:sp>
        <p:nvSpPr>
          <p:cNvPr id="45" name="TextBox 11"/>
          <p:cNvSpPr txBox="1"/>
          <p:nvPr/>
        </p:nvSpPr>
        <p:spPr>
          <a:xfrm>
            <a:off x="8645380" y="2217744"/>
            <a:ext cx="2947291" cy="4053417"/>
          </a:xfrm>
          <a:prstGeom prst="rect">
            <a:avLst/>
          </a:prstGeom>
          <a:noFill/>
        </p:spPr>
        <p:txBody>
          <a:bodyPr wrap="square" rtlCol="0">
            <a:spAutoFit/>
          </a:bodyPr>
          <a:lstStyle/>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对于复杂工况的并道策略设计方法需要进一步完善；</a:t>
            </a: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建立更加精确的车辆动力模型，逐步接近车辆实际运动；</a:t>
            </a: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marL="457200" lvl="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后续需要进一步在实车上进行实验验证。</a:t>
            </a:r>
          </a:p>
          <a:p>
            <a:pPr>
              <a:lnSpc>
                <a:spcPct val="130000"/>
              </a:lnSpc>
            </a:pP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a:lnSpc>
                <a:spcPct val="130000"/>
              </a:lnSpc>
            </a:pP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a:lnSpc>
                <a:spcPct val="130000"/>
              </a:lnSpc>
            </a:pP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p:txBody>
      </p:sp>
      <p:grpSp>
        <p:nvGrpSpPr>
          <p:cNvPr id="46" name="组合 45"/>
          <p:cNvGrpSpPr/>
          <p:nvPr/>
        </p:nvGrpSpPr>
        <p:grpSpPr>
          <a:xfrm>
            <a:off x="382550" y="127877"/>
            <a:ext cx="563775" cy="563774"/>
            <a:chOff x="9288550" y="2729429"/>
            <a:chExt cx="1713834" cy="1713832"/>
          </a:xfrm>
        </p:grpSpPr>
        <p:sp>
          <p:nvSpPr>
            <p:cNvPr id="47" name="椭圆 46"/>
            <p:cNvSpPr/>
            <p:nvPr/>
          </p:nvSpPr>
          <p:spPr bwMode="auto">
            <a:xfrm>
              <a:off x="9288550" y="2729429"/>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8" name="椭圆 47"/>
            <p:cNvSpPr/>
            <p:nvPr/>
          </p:nvSpPr>
          <p:spPr bwMode="auto">
            <a:xfrm>
              <a:off x="9386170" y="2827049"/>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9" name="组合 48"/>
            <p:cNvGrpSpPr/>
            <p:nvPr/>
          </p:nvGrpSpPr>
          <p:grpSpPr>
            <a:xfrm>
              <a:off x="9817326" y="3159636"/>
              <a:ext cx="874002" cy="896963"/>
              <a:chOff x="6977106" y="5390840"/>
              <a:chExt cx="906463" cy="930275"/>
            </a:xfrm>
            <a:solidFill>
              <a:schemeClr val="bg1"/>
            </a:solidFill>
          </p:grpSpPr>
          <p:sp>
            <p:nvSpPr>
              <p:cNvPr id="50" name="Freeform 9"/>
              <p:cNvSpPr>
                <a:spLocks/>
              </p:cNvSpPr>
              <p:nvPr/>
            </p:nvSpPr>
            <p:spPr bwMode="auto">
              <a:xfrm>
                <a:off x="7370806" y="5622615"/>
                <a:ext cx="512763" cy="550863"/>
              </a:xfrm>
              <a:custGeom>
                <a:avLst/>
                <a:gdLst>
                  <a:gd name="T0" fmla="*/ 132 w 135"/>
                  <a:gd name="T1" fmla="*/ 17 h 145"/>
                  <a:gd name="T2" fmla="*/ 116 w 135"/>
                  <a:gd name="T3" fmla="*/ 4 h 145"/>
                  <a:gd name="T4" fmla="*/ 107 w 135"/>
                  <a:gd name="T5" fmla="*/ 3 h 145"/>
                  <a:gd name="T6" fmla="*/ 20 w 135"/>
                  <a:gd name="T7" fmla="*/ 97 h 145"/>
                  <a:gd name="T8" fmla="*/ 0 w 135"/>
                  <a:gd name="T9" fmla="*/ 121 h 145"/>
                  <a:gd name="T10" fmla="*/ 26 w 135"/>
                  <a:gd name="T11" fmla="*/ 145 h 145"/>
                  <a:gd name="T12" fmla="*/ 35 w 135"/>
                  <a:gd name="T13" fmla="*/ 133 h 145"/>
                  <a:gd name="T14" fmla="*/ 46 w 135"/>
                  <a:gd name="T15" fmla="*/ 122 h 145"/>
                  <a:gd name="T16" fmla="*/ 46 w 135"/>
                  <a:gd name="T17" fmla="*/ 121 h 145"/>
                  <a:gd name="T18" fmla="*/ 47 w 135"/>
                  <a:gd name="T19" fmla="*/ 120 h 145"/>
                  <a:gd name="T20" fmla="*/ 132 w 135"/>
                  <a:gd name="T21" fmla="*/ 26 h 145"/>
                  <a:gd name="T22" fmla="*/ 132 w 135"/>
                  <a:gd name="T23" fmla="*/ 1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 h="145">
                    <a:moveTo>
                      <a:pt x="132" y="17"/>
                    </a:moveTo>
                    <a:cubicBezTo>
                      <a:pt x="116" y="4"/>
                      <a:pt x="116" y="4"/>
                      <a:pt x="116" y="4"/>
                    </a:cubicBezTo>
                    <a:cubicBezTo>
                      <a:pt x="113" y="1"/>
                      <a:pt x="110" y="0"/>
                      <a:pt x="107" y="3"/>
                    </a:cubicBezTo>
                    <a:cubicBezTo>
                      <a:pt x="20" y="97"/>
                      <a:pt x="20" y="97"/>
                      <a:pt x="20" y="97"/>
                    </a:cubicBezTo>
                    <a:cubicBezTo>
                      <a:pt x="0" y="121"/>
                      <a:pt x="0" y="121"/>
                      <a:pt x="0" y="121"/>
                    </a:cubicBezTo>
                    <a:cubicBezTo>
                      <a:pt x="26" y="145"/>
                      <a:pt x="26" y="145"/>
                      <a:pt x="26" y="145"/>
                    </a:cubicBezTo>
                    <a:cubicBezTo>
                      <a:pt x="35" y="133"/>
                      <a:pt x="35" y="133"/>
                      <a:pt x="35" y="133"/>
                    </a:cubicBezTo>
                    <a:cubicBezTo>
                      <a:pt x="40" y="128"/>
                      <a:pt x="44" y="124"/>
                      <a:pt x="46" y="122"/>
                    </a:cubicBezTo>
                    <a:cubicBezTo>
                      <a:pt x="46" y="121"/>
                      <a:pt x="46" y="121"/>
                      <a:pt x="46" y="121"/>
                    </a:cubicBezTo>
                    <a:cubicBezTo>
                      <a:pt x="47" y="120"/>
                      <a:pt x="47" y="120"/>
                      <a:pt x="47" y="120"/>
                    </a:cubicBezTo>
                    <a:cubicBezTo>
                      <a:pt x="132" y="26"/>
                      <a:pt x="132" y="26"/>
                      <a:pt x="132" y="26"/>
                    </a:cubicBezTo>
                    <a:cubicBezTo>
                      <a:pt x="135" y="23"/>
                      <a:pt x="135" y="20"/>
                      <a:pt x="132"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0"/>
              <p:cNvSpPr>
                <a:spLocks/>
              </p:cNvSpPr>
              <p:nvPr/>
            </p:nvSpPr>
            <p:spPr bwMode="auto">
              <a:xfrm>
                <a:off x="7245393" y="6124265"/>
                <a:ext cx="187325" cy="196850"/>
              </a:xfrm>
              <a:custGeom>
                <a:avLst/>
                <a:gdLst>
                  <a:gd name="T0" fmla="*/ 23 w 49"/>
                  <a:gd name="T1" fmla="*/ 0 h 52"/>
                  <a:gd name="T2" fmla="*/ 2 w 49"/>
                  <a:gd name="T3" fmla="*/ 45 h 52"/>
                  <a:gd name="T4" fmla="*/ 8 w 49"/>
                  <a:gd name="T5" fmla="*/ 50 h 52"/>
                  <a:gd name="T6" fmla="*/ 49 w 49"/>
                  <a:gd name="T7" fmla="*/ 23 h 52"/>
                  <a:gd name="T8" fmla="*/ 23 w 49"/>
                  <a:gd name="T9" fmla="*/ 0 h 52"/>
                </a:gdLst>
                <a:ahLst/>
                <a:cxnLst>
                  <a:cxn ang="0">
                    <a:pos x="T0" y="T1"/>
                  </a:cxn>
                  <a:cxn ang="0">
                    <a:pos x="T2" y="T3"/>
                  </a:cxn>
                  <a:cxn ang="0">
                    <a:pos x="T4" y="T5"/>
                  </a:cxn>
                  <a:cxn ang="0">
                    <a:pos x="T6" y="T7"/>
                  </a:cxn>
                  <a:cxn ang="0">
                    <a:pos x="T8" y="T9"/>
                  </a:cxn>
                </a:cxnLst>
                <a:rect l="0" t="0" r="r" b="b"/>
                <a:pathLst>
                  <a:path w="49" h="52">
                    <a:moveTo>
                      <a:pt x="23" y="0"/>
                    </a:moveTo>
                    <a:cubicBezTo>
                      <a:pt x="23" y="0"/>
                      <a:pt x="5" y="33"/>
                      <a:pt x="2" y="45"/>
                    </a:cubicBezTo>
                    <a:cubicBezTo>
                      <a:pt x="0" y="52"/>
                      <a:pt x="2" y="52"/>
                      <a:pt x="8" y="50"/>
                    </a:cubicBezTo>
                    <a:cubicBezTo>
                      <a:pt x="21" y="45"/>
                      <a:pt x="49" y="23"/>
                      <a:pt x="49" y="23"/>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1"/>
              <p:cNvSpPr>
                <a:spLocks/>
              </p:cNvSpPr>
              <p:nvPr/>
            </p:nvSpPr>
            <p:spPr bwMode="auto">
              <a:xfrm>
                <a:off x="7416843" y="5998853"/>
                <a:ext cx="261938" cy="292100"/>
              </a:xfrm>
              <a:custGeom>
                <a:avLst/>
                <a:gdLst>
                  <a:gd name="T0" fmla="*/ 0 w 69"/>
                  <a:gd name="T1" fmla="*/ 77 h 77"/>
                  <a:gd name="T2" fmla="*/ 28 w 69"/>
                  <a:gd name="T3" fmla="*/ 77 h 77"/>
                  <a:gd name="T4" fmla="*/ 39 w 69"/>
                  <a:gd name="T5" fmla="*/ 77 h 77"/>
                  <a:gd name="T6" fmla="*/ 57 w 69"/>
                  <a:gd name="T7" fmla="*/ 77 h 77"/>
                  <a:gd name="T8" fmla="*/ 69 w 69"/>
                  <a:gd name="T9" fmla="*/ 63 h 77"/>
                  <a:gd name="T10" fmla="*/ 69 w 69"/>
                  <a:gd name="T11" fmla="*/ 27 h 77"/>
                  <a:gd name="T12" fmla="*/ 69 w 69"/>
                  <a:gd name="T13" fmla="*/ 0 h 77"/>
                  <a:gd name="T14" fmla="*/ 16 w 69"/>
                  <a:gd name="T15" fmla="*/ 61 h 77"/>
                  <a:gd name="T16" fmla="*/ 0 w 69"/>
                  <a:gd name="T1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77">
                    <a:moveTo>
                      <a:pt x="0" y="77"/>
                    </a:moveTo>
                    <a:cubicBezTo>
                      <a:pt x="28" y="77"/>
                      <a:pt x="28" y="77"/>
                      <a:pt x="28" y="77"/>
                    </a:cubicBezTo>
                    <a:cubicBezTo>
                      <a:pt x="39" y="77"/>
                      <a:pt x="39" y="77"/>
                      <a:pt x="39" y="77"/>
                    </a:cubicBezTo>
                    <a:cubicBezTo>
                      <a:pt x="57" y="77"/>
                      <a:pt x="57" y="77"/>
                      <a:pt x="57" y="77"/>
                    </a:cubicBezTo>
                    <a:cubicBezTo>
                      <a:pt x="65" y="77"/>
                      <a:pt x="69" y="71"/>
                      <a:pt x="69" y="63"/>
                    </a:cubicBezTo>
                    <a:cubicBezTo>
                      <a:pt x="69" y="63"/>
                      <a:pt x="69" y="44"/>
                      <a:pt x="69" y="27"/>
                    </a:cubicBezTo>
                    <a:cubicBezTo>
                      <a:pt x="69" y="21"/>
                      <a:pt x="69" y="5"/>
                      <a:pt x="69" y="0"/>
                    </a:cubicBezTo>
                    <a:cubicBezTo>
                      <a:pt x="16" y="61"/>
                      <a:pt x="16" y="61"/>
                      <a:pt x="16" y="61"/>
                    </a:cubicBezTo>
                    <a:cubicBezTo>
                      <a:pt x="16" y="61"/>
                      <a:pt x="2" y="76"/>
                      <a:pt x="0"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2"/>
              <p:cNvSpPr>
                <a:spLocks noEditPoints="1"/>
              </p:cNvSpPr>
              <p:nvPr/>
            </p:nvSpPr>
            <p:spPr bwMode="auto">
              <a:xfrm>
                <a:off x="6977106" y="5390840"/>
                <a:ext cx="717550" cy="900113"/>
              </a:xfrm>
              <a:custGeom>
                <a:avLst/>
                <a:gdLst>
                  <a:gd name="T0" fmla="*/ 172 w 189"/>
                  <a:gd name="T1" fmla="*/ 87 h 237"/>
                  <a:gd name="T2" fmla="*/ 185 w 189"/>
                  <a:gd name="T3" fmla="*/ 72 h 237"/>
                  <a:gd name="T4" fmla="*/ 185 w 189"/>
                  <a:gd name="T5" fmla="*/ 12 h 237"/>
                  <a:gd name="T6" fmla="*/ 173 w 189"/>
                  <a:gd name="T7" fmla="*/ 0 h 237"/>
                  <a:gd name="T8" fmla="*/ 12 w 189"/>
                  <a:gd name="T9" fmla="*/ 0 h 237"/>
                  <a:gd name="T10" fmla="*/ 0 w 189"/>
                  <a:gd name="T11" fmla="*/ 12 h 237"/>
                  <a:gd name="T12" fmla="*/ 0 w 189"/>
                  <a:gd name="T13" fmla="*/ 104 h 237"/>
                  <a:gd name="T14" fmla="*/ 0 w 189"/>
                  <a:gd name="T15" fmla="*/ 110 h 237"/>
                  <a:gd name="T16" fmla="*/ 0 w 189"/>
                  <a:gd name="T17" fmla="*/ 122 h 237"/>
                  <a:gd name="T18" fmla="*/ 0 w 189"/>
                  <a:gd name="T19" fmla="*/ 131 h 237"/>
                  <a:gd name="T20" fmla="*/ 0 w 189"/>
                  <a:gd name="T21" fmla="*/ 225 h 237"/>
                  <a:gd name="T22" fmla="*/ 12 w 189"/>
                  <a:gd name="T23" fmla="*/ 237 h 237"/>
                  <a:gd name="T24" fmla="*/ 54 w 189"/>
                  <a:gd name="T25" fmla="*/ 237 h 237"/>
                  <a:gd name="T26" fmla="*/ 59 w 189"/>
                  <a:gd name="T27" fmla="*/ 237 h 237"/>
                  <a:gd name="T28" fmla="*/ 63 w 189"/>
                  <a:gd name="T29" fmla="*/ 237 h 237"/>
                  <a:gd name="T30" fmla="*/ 87 w 189"/>
                  <a:gd name="T31" fmla="*/ 181 h 237"/>
                  <a:gd name="T32" fmla="*/ 172 w 189"/>
                  <a:gd name="T33" fmla="*/ 87 h 237"/>
                  <a:gd name="T34" fmla="*/ 31 w 189"/>
                  <a:gd name="T35" fmla="*/ 23 h 237"/>
                  <a:gd name="T36" fmla="*/ 153 w 189"/>
                  <a:gd name="T37" fmla="*/ 23 h 237"/>
                  <a:gd name="T38" fmla="*/ 162 w 189"/>
                  <a:gd name="T39" fmla="*/ 32 h 237"/>
                  <a:gd name="T40" fmla="*/ 153 w 189"/>
                  <a:gd name="T41" fmla="*/ 41 h 237"/>
                  <a:gd name="T42" fmla="*/ 31 w 189"/>
                  <a:gd name="T43" fmla="*/ 41 h 237"/>
                  <a:gd name="T44" fmla="*/ 23 w 189"/>
                  <a:gd name="T45" fmla="*/ 32 h 237"/>
                  <a:gd name="T46" fmla="*/ 31 w 189"/>
                  <a:gd name="T47" fmla="*/ 23 h 237"/>
                  <a:gd name="T48" fmla="*/ 31 w 189"/>
                  <a:gd name="T49" fmla="*/ 64 h 237"/>
                  <a:gd name="T50" fmla="*/ 153 w 189"/>
                  <a:gd name="T51" fmla="*/ 64 h 237"/>
                  <a:gd name="T52" fmla="*/ 162 w 189"/>
                  <a:gd name="T53" fmla="*/ 72 h 237"/>
                  <a:gd name="T54" fmla="*/ 153 w 189"/>
                  <a:gd name="T55" fmla="*/ 81 h 237"/>
                  <a:gd name="T56" fmla="*/ 31 w 189"/>
                  <a:gd name="T57" fmla="*/ 81 h 237"/>
                  <a:gd name="T58" fmla="*/ 23 w 189"/>
                  <a:gd name="T59" fmla="*/ 72 h 237"/>
                  <a:gd name="T60" fmla="*/ 31 w 189"/>
                  <a:gd name="T61" fmla="*/ 64 h 237"/>
                  <a:gd name="T62" fmla="*/ 31 w 189"/>
                  <a:gd name="T63" fmla="*/ 122 h 237"/>
                  <a:gd name="T64" fmla="*/ 23 w 189"/>
                  <a:gd name="T65" fmla="*/ 113 h 237"/>
                  <a:gd name="T66" fmla="*/ 31 w 189"/>
                  <a:gd name="T67" fmla="*/ 104 h 237"/>
                  <a:gd name="T68" fmla="*/ 107 w 189"/>
                  <a:gd name="T69" fmla="*/ 104 h 237"/>
                  <a:gd name="T70" fmla="*/ 115 w 189"/>
                  <a:gd name="T71" fmla="*/ 113 h 237"/>
                  <a:gd name="T72" fmla="*/ 107 w 189"/>
                  <a:gd name="T73" fmla="*/ 122 h 237"/>
                  <a:gd name="T74" fmla="*/ 31 w 189"/>
                  <a:gd name="T75" fmla="*/ 122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 h="237">
                    <a:moveTo>
                      <a:pt x="172" y="87"/>
                    </a:moveTo>
                    <a:cubicBezTo>
                      <a:pt x="189" y="68"/>
                      <a:pt x="185" y="72"/>
                      <a:pt x="185" y="72"/>
                    </a:cubicBezTo>
                    <a:cubicBezTo>
                      <a:pt x="185" y="12"/>
                      <a:pt x="185" y="12"/>
                      <a:pt x="185" y="12"/>
                    </a:cubicBezTo>
                    <a:cubicBezTo>
                      <a:pt x="185" y="4"/>
                      <a:pt x="181" y="0"/>
                      <a:pt x="173" y="0"/>
                    </a:cubicBezTo>
                    <a:cubicBezTo>
                      <a:pt x="12" y="0"/>
                      <a:pt x="12" y="0"/>
                      <a:pt x="12" y="0"/>
                    </a:cubicBezTo>
                    <a:cubicBezTo>
                      <a:pt x="4" y="0"/>
                      <a:pt x="0" y="4"/>
                      <a:pt x="0" y="12"/>
                    </a:cubicBezTo>
                    <a:cubicBezTo>
                      <a:pt x="0" y="104"/>
                      <a:pt x="0" y="104"/>
                      <a:pt x="0" y="104"/>
                    </a:cubicBezTo>
                    <a:cubicBezTo>
                      <a:pt x="0" y="110"/>
                      <a:pt x="0" y="110"/>
                      <a:pt x="0" y="110"/>
                    </a:cubicBezTo>
                    <a:cubicBezTo>
                      <a:pt x="0" y="122"/>
                      <a:pt x="0" y="122"/>
                      <a:pt x="0" y="122"/>
                    </a:cubicBezTo>
                    <a:cubicBezTo>
                      <a:pt x="0" y="131"/>
                      <a:pt x="0" y="131"/>
                      <a:pt x="0" y="131"/>
                    </a:cubicBezTo>
                    <a:cubicBezTo>
                      <a:pt x="0" y="225"/>
                      <a:pt x="0" y="225"/>
                      <a:pt x="0" y="225"/>
                    </a:cubicBezTo>
                    <a:cubicBezTo>
                      <a:pt x="0" y="233"/>
                      <a:pt x="4" y="237"/>
                      <a:pt x="12" y="237"/>
                    </a:cubicBezTo>
                    <a:cubicBezTo>
                      <a:pt x="54" y="237"/>
                      <a:pt x="54" y="237"/>
                      <a:pt x="54" y="237"/>
                    </a:cubicBezTo>
                    <a:cubicBezTo>
                      <a:pt x="59" y="237"/>
                      <a:pt x="59" y="237"/>
                      <a:pt x="59" y="237"/>
                    </a:cubicBezTo>
                    <a:cubicBezTo>
                      <a:pt x="63" y="237"/>
                      <a:pt x="63" y="237"/>
                      <a:pt x="63" y="237"/>
                    </a:cubicBezTo>
                    <a:cubicBezTo>
                      <a:pt x="87" y="181"/>
                      <a:pt x="87" y="181"/>
                      <a:pt x="87" y="181"/>
                    </a:cubicBezTo>
                    <a:lnTo>
                      <a:pt x="172" y="87"/>
                    </a:lnTo>
                    <a:close/>
                    <a:moveTo>
                      <a:pt x="31" y="23"/>
                    </a:moveTo>
                    <a:cubicBezTo>
                      <a:pt x="153" y="23"/>
                      <a:pt x="153" y="23"/>
                      <a:pt x="153" y="23"/>
                    </a:cubicBezTo>
                    <a:cubicBezTo>
                      <a:pt x="158" y="23"/>
                      <a:pt x="162" y="27"/>
                      <a:pt x="162" y="32"/>
                    </a:cubicBezTo>
                    <a:cubicBezTo>
                      <a:pt x="162" y="37"/>
                      <a:pt x="158" y="41"/>
                      <a:pt x="153" y="41"/>
                    </a:cubicBezTo>
                    <a:cubicBezTo>
                      <a:pt x="31" y="41"/>
                      <a:pt x="31" y="41"/>
                      <a:pt x="31" y="41"/>
                    </a:cubicBezTo>
                    <a:cubicBezTo>
                      <a:pt x="27" y="41"/>
                      <a:pt x="23" y="37"/>
                      <a:pt x="23" y="32"/>
                    </a:cubicBezTo>
                    <a:cubicBezTo>
                      <a:pt x="23" y="27"/>
                      <a:pt x="27" y="23"/>
                      <a:pt x="31" y="23"/>
                    </a:cubicBezTo>
                    <a:close/>
                    <a:moveTo>
                      <a:pt x="31" y="64"/>
                    </a:moveTo>
                    <a:cubicBezTo>
                      <a:pt x="153" y="64"/>
                      <a:pt x="153" y="64"/>
                      <a:pt x="153" y="64"/>
                    </a:cubicBezTo>
                    <a:cubicBezTo>
                      <a:pt x="158" y="64"/>
                      <a:pt x="162" y="68"/>
                      <a:pt x="162" y="72"/>
                    </a:cubicBezTo>
                    <a:cubicBezTo>
                      <a:pt x="162" y="77"/>
                      <a:pt x="158" y="81"/>
                      <a:pt x="153" y="81"/>
                    </a:cubicBezTo>
                    <a:cubicBezTo>
                      <a:pt x="31" y="81"/>
                      <a:pt x="31" y="81"/>
                      <a:pt x="31" y="81"/>
                    </a:cubicBezTo>
                    <a:cubicBezTo>
                      <a:pt x="27" y="81"/>
                      <a:pt x="23" y="77"/>
                      <a:pt x="23" y="72"/>
                    </a:cubicBezTo>
                    <a:cubicBezTo>
                      <a:pt x="23" y="68"/>
                      <a:pt x="27" y="64"/>
                      <a:pt x="31" y="64"/>
                    </a:cubicBezTo>
                    <a:close/>
                    <a:moveTo>
                      <a:pt x="31" y="122"/>
                    </a:moveTo>
                    <a:cubicBezTo>
                      <a:pt x="27" y="122"/>
                      <a:pt x="23" y="118"/>
                      <a:pt x="23" y="113"/>
                    </a:cubicBezTo>
                    <a:cubicBezTo>
                      <a:pt x="23" y="108"/>
                      <a:pt x="27" y="104"/>
                      <a:pt x="31" y="104"/>
                    </a:cubicBezTo>
                    <a:cubicBezTo>
                      <a:pt x="107" y="104"/>
                      <a:pt x="107" y="104"/>
                      <a:pt x="107" y="104"/>
                    </a:cubicBezTo>
                    <a:cubicBezTo>
                      <a:pt x="111" y="104"/>
                      <a:pt x="115" y="108"/>
                      <a:pt x="115" y="113"/>
                    </a:cubicBezTo>
                    <a:cubicBezTo>
                      <a:pt x="115" y="118"/>
                      <a:pt x="111" y="122"/>
                      <a:pt x="107" y="122"/>
                    </a:cubicBezTo>
                    <a:lnTo>
                      <a:pt x="3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1138818130"/>
      </p:ext>
    </p:extLst>
  </p:cSld>
  <p:clrMapOvr>
    <a:masterClrMapping/>
  </p:clrMapOvr>
  <mc:AlternateContent xmlns:mc="http://schemas.openxmlformats.org/markup-compatibility/2006" xmlns:p14="http://schemas.microsoft.com/office/powerpoint/2010/main">
    <mc:Choice Requires="p14">
      <p:transition p14:dur="0" advTm="74793"/>
    </mc:Choice>
    <mc:Fallback xmlns="">
      <p:transition advTm="74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1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899507" y="4110645"/>
            <a:ext cx="4516120" cy="398780"/>
          </a:xfrm>
          <a:prstGeom prst="rect">
            <a:avLst/>
          </a:prstGeom>
          <a:noFill/>
        </p:spPr>
        <p:txBody>
          <a:bodyPr wrap="none" rtlCol="0">
            <a:spAutoFit/>
          </a:bodyPr>
          <a:lstStyle/>
          <a:p>
            <a:pPr eaLnBrk="1" hangingPunct="1"/>
            <a:r>
              <a:rPr lang="en-US" altLang="zh-CN" sz="2000" spc="6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spc="600" dirty="0">
                <a:solidFill>
                  <a:schemeClr val="tx1">
                    <a:lumMod val="75000"/>
                    <a:lumOff val="25000"/>
                  </a:schemeClr>
                </a:solidFill>
                <a:latin typeface="微软雅黑" panose="020B0503020204020204" pitchFamily="34" charset="-122"/>
                <a:ea typeface="微软雅黑" panose="020B0503020204020204" pitchFamily="34" charset="-122"/>
              </a:rPr>
              <a:t>感谢各位老师的批评指正</a:t>
            </a:r>
            <a:r>
              <a:rPr lang="en-US" altLang="zh-CN" sz="2000" spc="6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2000" spc="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3668344" y="5339774"/>
            <a:ext cx="1954381" cy="446276"/>
          </a:xfrm>
          <a:prstGeom prst="rect">
            <a:avLst/>
          </a:prstGeom>
          <a:noFill/>
        </p:spPr>
        <p:txBody>
          <a:bodyPr wrap="none" rtlCol="0">
            <a:spAutoFit/>
          </a:bodyPr>
          <a:lstStyle/>
          <a:p>
            <a:r>
              <a:rPr lang="zh-CN" altLang="en-US" sz="2300" dirty="0">
                <a:solidFill>
                  <a:srgbClr val="224982"/>
                </a:solidFill>
                <a:latin typeface="方正兰亭中黑_GBK" panose="02000000000000000000" pitchFamily="2" charset="-122"/>
                <a:ea typeface="方正兰亭中黑_GBK" panose="02000000000000000000" pitchFamily="2" charset="-122"/>
              </a:rPr>
              <a:t>答辩人：周彬</a:t>
            </a:r>
            <a:endParaRPr lang="zh-CN" altLang="en-US" sz="2300" dirty="0">
              <a:solidFill>
                <a:srgbClr val="565656"/>
              </a:solidFill>
              <a:latin typeface="方正兰亭中黑_GBK" panose="02000000000000000000" pitchFamily="2" charset="-122"/>
              <a:ea typeface="方正兰亭中黑_GBK" panose="02000000000000000000" pitchFamily="2" charset="-122"/>
            </a:endParaRPr>
          </a:p>
        </p:txBody>
      </p:sp>
      <p:sp>
        <p:nvSpPr>
          <p:cNvPr id="33" name="文本框 32"/>
          <p:cNvSpPr txBox="1"/>
          <p:nvPr/>
        </p:nvSpPr>
        <p:spPr>
          <a:xfrm>
            <a:off x="7114804" y="5339774"/>
            <a:ext cx="2519680" cy="445135"/>
          </a:xfrm>
          <a:prstGeom prst="rect">
            <a:avLst/>
          </a:prstGeom>
          <a:noFill/>
        </p:spPr>
        <p:txBody>
          <a:bodyPr wrap="none" rtlCol="0">
            <a:spAutoFit/>
          </a:bodyPr>
          <a:lstStyle/>
          <a:p>
            <a:r>
              <a:rPr lang="zh-CN" altLang="en-US" sz="2300" dirty="0">
                <a:solidFill>
                  <a:srgbClr val="224982"/>
                </a:solidFill>
                <a:latin typeface="方正兰亭中黑_GBK" panose="02000000000000000000" pitchFamily="2" charset="-122"/>
                <a:ea typeface="方正兰亭中黑_GBK" panose="02000000000000000000" pitchFamily="2" charset="-122"/>
              </a:rPr>
              <a:t>指导老师：李琳辉</a:t>
            </a:r>
            <a:endParaRPr lang="zh-CN" altLang="en-US" sz="2300" dirty="0">
              <a:solidFill>
                <a:srgbClr val="565656"/>
              </a:solidFill>
              <a:latin typeface="方正兰亭中黑_GBK" panose="02000000000000000000" pitchFamily="2" charset="-122"/>
              <a:ea typeface="方正兰亭中黑_GBK" panose="02000000000000000000" pitchFamily="2" charset="-122"/>
            </a:endParaRPr>
          </a:p>
        </p:txBody>
      </p:sp>
      <p:grpSp>
        <p:nvGrpSpPr>
          <p:cNvPr id="34" name="组合 33"/>
          <p:cNvGrpSpPr/>
          <p:nvPr/>
        </p:nvGrpSpPr>
        <p:grpSpPr>
          <a:xfrm>
            <a:off x="6727615" y="5380063"/>
            <a:ext cx="377825" cy="377825"/>
            <a:chOff x="7612018" y="5380063"/>
            <a:chExt cx="377825" cy="377825"/>
          </a:xfrm>
        </p:grpSpPr>
        <p:sp>
          <p:nvSpPr>
            <p:cNvPr id="35" name="椭圆 34"/>
            <p:cNvSpPr/>
            <p:nvPr/>
          </p:nvSpPr>
          <p:spPr>
            <a:xfrm>
              <a:off x="7612018" y="5380063"/>
              <a:ext cx="377825" cy="377825"/>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6" name="组合 35"/>
            <p:cNvGrpSpPr>
              <a:grpSpLocks noChangeAspect="1"/>
            </p:cNvGrpSpPr>
            <p:nvPr/>
          </p:nvGrpSpPr>
          <p:grpSpPr>
            <a:xfrm>
              <a:off x="7707997" y="5400481"/>
              <a:ext cx="185866" cy="308489"/>
              <a:chOff x="6499674" y="3862507"/>
              <a:chExt cx="323003" cy="536101"/>
            </a:xfrm>
            <a:solidFill>
              <a:schemeClr val="bg1"/>
            </a:solidFill>
          </p:grpSpPr>
          <p:sp>
            <p:nvSpPr>
              <p:cNvPr id="37" name="Freeform 43"/>
              <p:cNvSpPr>
                <a:spLocks noEditPoints="1"/>
              </p:cNvSpPr>
              <p:nvPr/>
            </p:nvSpPr>
            <p:spPr bwMode="auto">
              <a:xfrm>
                <a:off x="6547495" y="3862507"/>
                <a:ext cx="218132" cy="294478"/>
              </a:xfrm>
              <a:custGeom>
                <a:avLst/>
                <a:gdLst>
                  <a:gd name="T0" fmla="*/ 8 w 110"/>
                  <a:gd name="T1" fmla="*/ 92 h 147"/>
                  <a:gd name="T2" fmla="*/ 17 w 110"/>
                  <a:gd name="T3" fmla="*/ 105 h 147"/>
                  <a:gd name="T4" fmla="*/ 57 w 110"/>
                  <a:gd name="T5" fmla="*/ 147 h 147"/>
                  <a:gd name="T6" fmla="*/ 96 w 110"/>
                  <a:gd name="T7" fmla="*/ 105 h 147"/>
                  <a:gd name="T8" fmla="*/ 97 w 110"/>
                  <a:gd name="T9" fmla="*/ 105 h 147"/>
                  <a:gd name="T10" fmla="*/ 107 w 110"/>
                  <a:gd name="T11" fmla="*/ 92 h 147"/>
                  <a:gd name="T12" fmla="*/ 99 w 110"/>
                  <a:gd name="T13" fmla="*/ 80 h 147"/>
                  <a:gd name="T14" fmla="*/ 87 w 110"/>
                  <a:gd name="T15" fmla="*/ 32 h 147"/>
                  <a:gd name="T16" fmla="*/ 28 w 110"/>
                  <a:gd name="T17" fmla="*/ 25 h 147"/>
                  <a:gd name="T18" fmla="*/ 13 w 110"/>
                  <a:gd name="T19" fmla="*/ 81 h 147"/>
                  <a:gd name="T20" fmla="*/ 13 w 110"/>
                  <a:gd name="T21" fmla="*/ 81 h 147"/>
                  <a:gd name="T22" fmla="*/ 8 w 110"/>
                  <a:gd name="T23" fmla="*/ 92 h 147"/>
                  <a:gd name="T24" fmla="*/ 18 w 110"/>
                  <a:gd name="T25" fmla="*/ 82 h 147"/>
                  <a:gd name="T26" fmla="*/ 18 w 110"/>
                  <a:gd name="T27" fmla="*/ 82 h 147"/>
                  <a:gd name="T28" fmla="*/ 19 w 110"/>
                  <a:gd name="T29" fmla="*/ 82 h 147"/>
                  <a:gd name="T30" fmla="*/ 19 w 110"/>
                  <a:gd name="T31" fmla="*/ 79 h 147"/>
                  <a:gd name="T32" fmla="*/ 22 w 110"/>
                  <a:gd name="T33" fmla="*/ 62 h 147"/>
                  <a:gd name="T34" fmla="*/ 26 w 110"/>
                  <a:gd name="T35" fmla="*/ 57 h 147"/>
                  <a:gd name="T36" fmla="*/ 71 w 110"/>
                  <a:gd name="T37" fmla="*/ 46 h 147"/>
                  <a:gd name="T38" fmla="*/ 93 w 110"/>
                  <a:gd name="T39" fmla="*/ 83 h 147"/>
                  <a:gd name="T40" fmla="*/ 94 w 110"/>
                  <a:gd name="T41" fmla="*/ 83 h 147"/>
                  <a:gd name="T42" fmla="*/ 96 w 110"/>
                  <a:gd name="T43" fmla="*/ 82 h 147"/>
                  <a:gd name="T44" fmla="*/ 97 w 110"/>
                  <a:gd name="T45" fmla="*/ 82 h 147"/>
                  <a:gd name="T46" fmla="*/ 102 w 110"/>
                  <a:gd name="T47" fmla="*/ 85 h 147"/>
                  <a:gd name="T48" fmla="*/ 105 w 110"/>
                  <a:gd name="T49" fmla="*/ 92 h 147"/>
                  <a:gd name="T50" fmla="*/ 102 w 110"/>
                  <a:gd name="T51" fmla="*/ 100 h 147"/>
                  <a:gd name="T52" fmla="*/ 97 w 110"/>
                  <a:gd name="T53" fmla="*/ 102 h 147"/>
                  <a:gd name="T54" fmla="*/ 97 w 110"/>
                  <a:gd name="T55" fmla="*/ 102 h 147"/>
                  <a:gd name="T56" fmla="*/ 94 w 110"/>
                  <a:gd name="T57" fmla="*/ 102 h 147"/>
                  <a:gd name="T58" fmla="*/ 94 w 110"/>
                  <a:gd name="T59" fmla="*/ 105 h 147"/>
                  <a:gd name="T60" fmla="*/ 81 w 110"/>
                  <a:gd name="T61" fmla="*/ 133 h 147"/>
                  <a:gd name="T62" fmla="*/ 70 w 110"/>
                  <a:gd name="T63" fmla="*/ 141 h 147"/>
                  <a:gd name="T64" fmla="*/ 57 w 110"/>
                  <a:gd name="T65" fmla="*/ 144 h 147"/>
                  <a:gd name="T66" fmla="*/ 44 w 110"/>
                  <a:gd name="T67" fmla="*/ 141 h 147"/>
                  <a:gd name="T68" fmla="*/ 33 w 110"/>
                  <a:gd name="T69" fmla="*/ 133 h 147"/>
                  <a:gd name="T70" fmla="*/ 20 w 110"/>
                  <a:gd name="T71" fmla="*/ 105 h 147"/>
                  <a:gd name="T72" fmla="*/ 20 w 110"/>
                  <a:gd name="T73" fmla="*/ 103 h 147"/>
                  <a:gd name="T74" fmla="*/ 17 w 110"/>
                  <a:gd name="T75" fmla="*/ 102 h 147"/>
                  <a:gd name="T76" fmla="*/ 10 w 110"/>
                  <a:gd name="T77" fmla="*/ 92 h 147"/>
                  <a:gd name="T78" fmla="*/ 13 w 110"/>
                  <a:gd name="T79" fmla="*/ 85 h 147"/>
                  <a:gd name="T80" fmla="*/ 18 w 110"/>
                  <a:gd name="T81" fmla="*/ 8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0" h="147">
                    <a:moveTo>
                      <a:pt x="8" y="92"/>
                    </a:moveTo>
                    <a:cubicBezTo>
                      <a:pt x="8" y="99"/>
                      <a:pt x="12" y="105"/>
                      <a:pt x="17" y="105"/>
                    </a:cubicBezTo>
                    <a:cubicBezTo>
                      <a:pt x="21" y="129"/>
                      <a:pt x="37" y="147"/>
                      <a:pt x="57" y="147"/>
                    </a:cubicBezTo>
                    <a:cubicBezTo>
                      <a:pt x="76" y="147"/>
                      <a:pt x="93" y="129"/>
                      <a:pt x="96" y="105"/>
                    </a:cubicBezTo>
                    <a:cubicBezTo>
                      <a:pt x="97" y="105"/>
                      <a:pt x="97" y="105"/>
                      <a:pt x="97" y="105"/>
                    </a:cubicBezTo>
                    <a:cubicBezTo>
                      <a:pt x="103" y="105"/>
                      <a:pt x="107" y="99"/>
                      <a:pt x="107" y="92"/>
                    </a:cubicBezTo>
                    <a:cubicBezTo>
                      <a:pt x="107" y="86"/>
                      <a:pt x="104" y="81"/>
                      <a:pt x="99" y="80"/>
                    </a:cubicBezTo>
                    <a:cubicBezTo>
                      <a:pt x="99" y="80"/>
                      <a:pt x="110" y="43"/>
                      <a:pt x="87" y="32"/>
                    </a:cubicBezTo>
                    <a:cubicBezTo>
                      <a:pt x="84" y="0"/>
                      <a:pt x="28" y="25"/>
                      <a:pt x="28" y="25"/>
                    </a:cubicBezTo>
                    <a:cubicBezTo>
                      <a:pt x="0" y="40"/>
                      <a:pt x="13" y="81"/>
                      <a:pt x="13" y="81"/>
                    </a:cubicBezTo>
                    <a:cubicBezTo>
                      <a:pt x="13" y="81"/>
                      <a:pt x="13" y="81"/>
                      <a:pt x="13" y="81"/>
                    </a:cubicBezTo>
                    <a:cubicBezTo>
                      <a:pt x="10" y="83"/>
                      <a:pt x="8" y="87"/>
                      <a:pt x="8" y="92"/>
                    </a:cubicBezTo>
                    <a:close/>
                    <a:moveTo>
                      <a:pt x="18" y="82"/>
                    </a:moveTo>
                    <a:cubicBezTo>
                      <a:pt x="18" y="82"/>
                      <a:pt x="18" y="82"/>
                      <a:pt x="18" y="82"/>
                    </a:cubicBezTo>
                    <a:cubicBezTo>
                      <a:pt x="19" y="82"/>
                      <a:pt x="19" y="82"/>
                      <a:pt x="19" y="82"/>
                    </a:cubicBezTo>
                    <a:cubicBezTo>
                      <a:pt x="19" y="79"/>
                      <a:pt x="19" y="79"/>
                      <a:pt x="19" y="79"/>
                    </a:cubicBezTo>
                    <a:cubicBezTo>
                      <a:pt x="22" y="62"/>
                      <a:pt x="22" y="62"/>
                      <a:pt x="22" y="62"/>
                    </a:cubicBezTo>
                    <a:cubicBezTo>
                      <a:pt x="24" y="59"/>
                      <a:pt x="26" y="57"/>
                      <a:pt x="26" y="57"/>
                    </a:cubicBezTo>
                    <a:cubicBezTo>
                      <a:pt x="51" y="59"/>
                      <a:pt x="71" y="46"/>
                      <a:pt x="71" y="46"/>
                    </a:cubicBezTo>
                    <a:cubicBezTo>
                      <a:pt x="88" y="33"/>
                      <a:pt x="93" y="83"/>
                      <a:pt x="93" y="83"/>
                    </a:cubicBezTo>
                    <a:cubicBezTo>
                      <a:pt x="94" y="83"/>
                      <a:pt x="94" y="83"/>
                      <a:pt x="94" y="83"/>
                    </a:cubicBezTo>
                    <a:cubicBezTo>
                      <a:pt x="96" y="82"/>
                      <a:pt x="96" y="82"/>
                      <a:pt x="96" y="82"/>
                    </a:cubicBezTo>
                    <a:cubicBezTo>
                      <a:pt x="96" y="82"/>
                      <a:pt x="97" y="82"/>
                      <a:pt x="97" y="82"/>
                    </a:cubicBezTo>
                    <a:cubicBezTo>
                      <a:pt x="99" y="82"/>
                      <a:pt x="101" y="83"/>
                      <a:pt x="102" y="85"/>
                    </a:cubicBezTo>
                    <a:cubicBezTo>
                      <a:pt x="104" y="87"/>
                      <a:pt x="105" y="89"/>
                      <a:pt x="105" y="92"/>
                    </a:cubicBezTo>
                    <a:cubicBezTo>
                      <a:pt x="105" y="95"/>
                      <a:pt x="104" y="98"/>
                      <a:pt x="102" y="100"/>
                    </a:cubicBezTo>
                    <a:cubicBezTo>
                      <a:pt x="101" y="101"/>
                      <a:pt x="99" y="102"/>
                      <a:pt x="97" y="102"/>
                    </a:cubicBezTo>
                    <a:cubicBezTo>
                      <a:pt x="97" y="102"/>
                      <a:pt x="97" y="102"/>
                      <a:pt x="97" y="102"/>
                    </a:cubicBezTo>
                    <a:cubicBezTo>
                      <a:pt x="94" y="102"/>
                      <a:pt x="94" y="102"/>
                      <a:pt x="94" y="102"/>
                    </a:cubicBezTo>
                    <a:cubicBezTo>
                      <a:pt x="94" y="105"/>
                      <a:pt x="94" y="105"/>
                      <a:pt x="94" y="105"/>
                    </a:cubicBezTo>
                    <a:cubicBezTo>
                      <a:pt x="92" y="116"/>
                      <a:pt x="87" y="126"/>
                      <a:pt x="81" y="133"/>
                    </a:cubicBezTo>
                    <a:cubicBezTo>
                      <a:pt x="77" y="136"/>
                      <a:pt x="74" y="139"/>
                      <a:pt x="70" y="141"/>
                    </a:cubicBezTo>
                    <a:cubicBezTo>
                      <a:pt x="66" y="143"/>
                      <a:pt x="61" y="144"/>
                      <a:pt x="57" y="144"/>
                    </a:cubicBezTo>
                    <a:cubicBezTo>
                      <a:pt x="53" y="144"/>
                      <a:pt x="48" y="143"/>
                      <a:pt x="44" y="141"/>
                    </a:cubicBezTo>
                    <a:cubicBezTo>
                      <a:pt x="40" y="139"/>
                      <a:pt x="36" y="136"/>
                      <a:pt x="33" y="133"/>
                    </a:cubicBezTo>
                    <a:cubicBezTo>
                      <a:pt x="26" y="126"/>
                      <a:pt x="22" y="116"/>
                      <a:pt x="20" y="105"/>
                    </a:cubicBezTo>
                    <a:cubicBezTo>
                      <a:pt x="20" y="103"/>
                      <a:pt x="20" y="103"/>
                      <a:pt x="20" y="103"/>
                    </a:cubicBezTo>
                    <a:cubicBezTo>
                      <a:pt x="17" y="102"/>
                      <a:pt x="17" y="102"/>
                      <a:pt x="17" y="102"/>
                    </a:cubicBezTo>
                    <a:cubicBezTo>
                      <a:pt x="14" y="102"/>
                      <a:pt x="10" y="98"/>
                      <a:pt x="10" y="92"/>
                    </a:cubicBezTo>
                    <a:cubicBezTo>
                      <a:pt x="10" y="89"/>
                      <a:pt x="11" y="87"/>
                      <a:pt x="13" y="85"/>
                    </a:cubicBezTo>
                    <a:cubicBezTo>
                      <a:pt x="14" y="83"/>
                      <a:pt x="16" y="82"/>
                      <a:pt x="18" y="82"/>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8" name="Freeform 46"/>
              <p:cNvSpPr/>
              <p:nvPr/>
            </p:nvSpPr>
            <p:spPr bwMode="auto">
              <a:xfrm>
                <a:off x="6499674" y="4155307"/>
                <a:ext cx="323003" cy="243301"/>
              </a:xfrm>
              <a:custGeom>
                <a:avLst/>
                <a:gdLst>
                  <a:gd name="T0" fmla="*/ 163 w 163"/>
                  <a:gd name="T1" fmla="*/ 91 h 122"/>
                  <a:gd name="T2" fmla="*/ 163 w 163"/>
                  <a:gd name="T3" fmla="*/ 90 h 122"/>
                  <a:gd name="T4" fmla="*/ 163 w 163"/>
                  <a:gd name="T5" fmla="*/ 90 h 122"/>
                  <a:gd name="T6" fmla="*/ 163 w 163"/>
                  <a:gd name="T7" fmla="*/ 39 h 122"/>
                  <a:gd name="T8" fmla="*/ 163 w 163"/>
                  <a:gd name="T9" fmla="*/ 39 h 122"/>
                  <a:gd name="T10" fmla="*/ 126 w 163"/>
                  <a:gd name="T11" fmla="*/ 0 h 122"/>
                  <a:gd name="T12" fmla="*/ 91 w 163"/>
                  <a:gd name="T13" fmla="*/ 59 h 122"/>
                  <a:gd name="T14" fmla="*/ 87 w 163"/>
                  <a:gd name="T15" fmla="*/ 33 h 122"/>
                  <a:gd name="T16" fmla="*/ 91 w 163"/>
                  <a:gd name="T17" fmla="*/ 24 h 122"/>
                  <a:gd name="T18" fmla="*/ 81 w 163"/>
                  <a:gd name="T19" fmla="*/ 14 h 122"/>
                  <a:gd name="T20" fmla="*/ 71 w 163"/>
                  <a:gd name="T21" fmla="*/ 24 h 122"/>
                  <a:gd name="T22" fmla="*/ 76 w 163"/>
                  <a:gd name="T23" fmla="*/ 33 h 122"/>
                  <a:gd name="T24" fmla="*/ 72 w 163"/>
                  <a:gd name="T25" fmla="*/ 59 h 122"/>
                  <a:gd name="T26" fmla="*/ 37 w 163"/>
                  <a:gd name="T27" fmla="*/ 0 h 122"/>
                  <a:gd name="T28" fmla="*/ 0 w 163"/>
                  <a:gd name="T29" fmla="*/ 39 h 122"/>
                  <a:gd name="T30" fmla="*/ 0 w 163"/>
                  <a:gd name="T31" fmla="*/ 39 h 122"/>
                  <a:gd name="T32" fmla="*/ 0 w 163"/>
                  <a:gd name="T33" fmla="*/ 90 h 122"/>
                  <a:gd name="T34" fmla="*/ 0 w 163"/>
                  <a:gd name="T35" fmla="*/ 90 h 122"/>
                  <a:gd name="T36" fmla="*/ 0 w 163"/>
                  <a:gd name="T37" fmla="*/ 91 h 122"/>
                  <a:gd name="T38" fmla="*/ 81 w 163"/>
                  <a:gd name="T39" fmla="*/ 122 h 122"/>
                  <a:gd name="T40" fmla="*/ 163 w 163"/>
                  <a:gd name="T41" fmla="*/ 9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122">
                    <a:moveTo>
                      <a:pt x="163" y="91"/>
                    </a:moveTo>
                    <a:cubicBezTo>
                      <a:pt x="163" y="90"/>
                      <a:pt x="163" y="90"/>
                      <a:pt x="163" y="90"/>
                    </a:cubicBezTo>
                    <a:cubicBezTo>
                      <a:pt x="163" y="90"/>
                      <a:pt x="163" y="90"/>
                      <a:pt x="163" y="90"/>
                    </a:cubicBezTo>
                    <a:cubicBezTo>
                      <a:pt x="163" y="39"/>
                      <a:pt x="163" y="39"/>
                      <a:pt x="163" y="39"/>
                    </a:cubicBezTo>
                    <a:cubicBezTo>
                      <a:pt x="163" y="39"/>
                      <a:pt x="163" y="39"/>
                      <a:pt x="163" y="39"/>
                    </a:cubicBezTo>
                    <a:cubicBezTo>
                      <a:pt x="160" y="23"/>
                      <a:pt x="146" y="9"/>
                      <a:pt x="126" y="0"/>
                    </a:cubicBezTo>
                    <a:cubicBezTo>
                      <a:pt x="91" y="59"/>
                      <a:pt x="91" y="59"/>
                      <a:pt x="91" y="59"/>
                    </a:cubicBezTo>
                    <a:cubicBezTo>
                      <a:pt x="87" y="33"/>
                      <a:pt x="87" y="33"/>
                      <a:pt x="87" y="33"/>
                    </a:cubicBezTo>
                    <a:cubicBezTo>
                      <a:pt x="89" y="31"/>
                      <a:pt x="91" y="28"/>
                      <a:pt x="91" y="24"/>
                    </a:cubicBezTo>
                    <a:cubicBezTo>
                      <a:pt x="91" y="19"/>
                      <a:pt x="87" y="14"/>
                      <a:pt x="81" y="14"/>
                    </a:cubicBezTo>
                    <a:cubicBezTo>
                      <a:pt x="76" y="14"/>
                      <a:pt x="71" y="19"/>
                      <a:pt x="71" y="24"/>
                    </a:cubicBezTo>
                    <a:cubicBezTo>
                      <a:pt x="71" y="28"/>
                      <a:pt x="73" y="31"/>
                      <a:pt x="76" y="33"/>
                    </a:cubicBezTo>
                    <a:cubicBezTo>
                      <a:pt x="72" y="59"/>
                      <a:pt x="72" y="59"/>
                      <a:pt x="72" y="59"/>
                    </a:cubicBezTo>
                    <a:cubicBezTo>
                      <a:pt x="37" y="0"/>
                      <a:pt x="37" y="0"/>
                      <a:pt x="37" y="0"/>
                    </a:cubicBezTo>
                    <a:cubicBezTo>
                      <a:pt x="17" y="9"/>
                      <a:pt x="3" y="23"/>
                      <a:pt x="0" y="39"/>
                    </a:cubicBezTo>
                    <a:cubicBezTo>
                      <a:pt x="0" y="39"/>
                      <a:pt x="0" y="39"/>
                      <a:pt x="0" y="39"/>
                    </a:cubicBezTo>
                    <a:cubicBezTo>
                      <a:pt x="0" y="90"/>
                      <a:pt x="0" y="90"/>
                      <a:pt x="0" y="90"/>
                    </a:cubicBezTo>
                    <a:cubicBezTo>
                      <a:pt x="0" y="90"/>
                      <a:pt x="0" y="90"/>
                      <a:pt x="0" y="90"/>
                    </a:cubicBezTo>
                    <a:cubicBezTo>
                      <a:pt x="0" y="90"/>
                      <a:pt x="0" y="90"/>
                      <a:pt x="0" y="91"/>
                    </a:cubicBezTo>
                    <a:cubicBezTo>
                      <a:pt x="0" y="108"/>
                      <a:pt x="36" y="122"/>
                      <a:pt x="81" y="122"/>
                    </a:cubicBezTo>
                    <a:cubicBezTo>
                      <a:pt x="127" y="122"/>
                      <a:pt x="163" y="108"/>
                      <a:pt x="163" y="91"/>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grpSp>
        <p:nvGrpSpPr>
          <p:cNvPr id="39" name="组合 38"/>
          <p:cNvGrpSpPr/>
          <p:nvPr/>
        </p:nvGrpSpPr>
        <p:grpSpPr>
          <a:xfrm>
            <a:off x="3290519" y="5380063"/>
            <a:ext cx="377825" cy="377825"/>
            <a:chOff x="4312082" y="5380063"/>
            <a:chExt cx="377825" cy="377825"/>
          </a:xfrm>
        </p:grpSpPr>
        <p:sp>
          <p:nvSpPr>
            <p:cNvPr id="40" name="椭圆 39"/>
            <p:cNvSpPr/>
            <p:nvPr/>
          </p:nvSpPr>
          <p:spPr>
            <a:xfrm>
              <a:off x="4312082" y="5380063"/>
              <a:ext cx="377825" cy="377825"/>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Freeform 25"/>
            <p:cNvSpPr>
              <a:spLocks noEditPoints="1" noChangeArrowheads="1"/>
            </p:cNvSpPr>
            <p:nvPr/>
          </p:nvSpPr>
          <p:spPr bwMode="auto">
            <a:xfrm>
              <a:off x="4400212" y="5409544"/>
              <a:ext cx="207179" cy="299426"/>
            </a:xfrm>
            <a:custGeom>
              <a:avLst/>
              <a:gdLst>
                <a:gd name="T0" fmla="*/ 21 w 78"/>
                <a:gd name="T1" fmla="*/ 36 h 112"/>
                <a:gd name="T2" fmla="*/ 21 w 78"/>
                <a:gd name="T3" fmla="*/ 11 h 112"/>
                <a:gd name="T4" fmla="*/ 58 w 78"/>
                <a:gd name="T5" fmla="*/ 11 h 112"/>
                <a:gd name="T6" fmla="*/ 57 w 78"/>
                <a:gd name="T7" fmla="*/ 36 h 112"/>
                <a:gd name="T8" fmla="*/ 53 w 78"/>
                <a:gd name="T9" fmla="*/ 47 h 112"/>
                <a:gd name="T10" fmla="*/ 39 w 78"/>
                <a:gd name="T11" fmla="*/ 53 h 112"/>
                <a:gd name="T12" fmla="*/ 39 w 78"/>
                <a:gd name="T13" fmla="*/ 53 h 112"/>
                <a:gd name="T14" fmla="*/ 26 w 78"/>
                <a:gd name="T15" fmla="*/ 47 h 112"/>
                <a:gd name="T16" fmla="*/ 21 w 78"/>
                <a:gd name="T17" fmla="*/ 36 h 112"/>
                <a:gd name="T18" fmla="*/ 13 w 78"/>
                <a:gd name="T19" fmla="*/ 107 h 112"/>
                <a:gd name="T20" fmla="*/ 67 w 78"/>
                <a:gd name="T21" fmla="*/ 107 h 112"/>
                <a:gd name="T22" fmla="*/ 64 w 78"/>
                <a:gd name="T23" fmla="*/ 112 h 112"/>
                <a:gd name="T24" fmla="*/ 16 w 78"/>
                <a:gd name="T25" fmla="*/ 112 h 112"/>
                <a:gd name="T26" fmla="*/ 13 w 78"/>
                <a:gd name="T27" fmla="*/ 107 h 112"/>
                <a:gd name="T28" fmla="*/ 70 w 78"/>
                <a:gd name="T29" fmla="*/ 67 h 112"/>
                <a:gd name="T30" fmla="*/ 76 w 78"/>
                <a:gd name="T31" fmla="*/ 90 h 112"/>
                <a:gd name="T32" fmla="*/ 68 w 78"/>
                <a:gd name="T33" fmla="*/ 103 h 112"/>
                <a:gd name="T34" fmla="*/ 66 w 78"/>
                <a:gd name="T35" fmla="*/ 103 h 112"/>
                <a:gd name="T36" fmla="*/ 66 w 78"/>
                <a:gd name="T37" fmla="*/ 72 h 112"/>
                <a:gd name="T38" fmla="*/ 42 w 78"/>
                <a:gd name="T39" fmla="*/ 72 h 112"/>
                <a:gd name="T40" fmla="*/ 49 w 78"/>
                <a:gd name="T41" fmla="*/ 56 h 112"/>
                <a:gd name="T42" fmla="*/ 51 w 78"/>
                <a:gd name="T43" fmla="*/ 54 h 112"/>
                <a:gd name="T44" fmla="*/ 65 w 78"/>
                <a:gd name="T45" fmla="*/ 57 h 112"/>
                <a:gd name="T46" fmla="*/ 66 w 78"/>
                <a:gd name="T47" fmla="*/ 57 h 112"/>
                <a:gd name="T48" fmla="*/ 66 w 78"/>
                <a:gd name="T49" fmla="*/ 58 h 112"/>
                <a:gd name="T50" fmla="*/ 70 w 78"/>
                <a:gd name="T51" fmla="*/ 67 h 112"/>
                <a:gd name="T52" fmla="*/ 70 w 78"/>
                <a:gd name="T53" fmla="*/ 67 h 112"/>
                <a:gd name="T54" fmla="*/ 14 w 78"/>
                <a:gd name="T55" fmla="*/ 103 h 112"/>
                <a:gd name="T56" fmla="*/ 11 w 78"/>
                <a:gd name="T57" fmla="*/ 103 h 112"/>
                <a:gd name="T58" fmla="*/ 3 w 78"/>
                <a:gd name="T59" fmla="*/ 90 h 112"/>
                <a:gd name="T60" fmla="*/ 9 w 78"/>
                <a:gd name="T61" fmla="*/ 67 h 112"/>
                <a:gd name="T62" fmla="*/ 14 w 78"/>
                <a:gd name="T63" fmla="*/ 58 h 112"/>
                <a:gd name="T64" fmla="*/ 14 w 78"/>
                <a:gd name="T65" fmla="*/ 57 h 112"/>
                <a:gd name="T66" fmla="*/ 14 w 78"/>
                <a:gd name="T67" fmla="*/ 57 h 112"/>
                <a:gd name="T68" fmla="*/ 28 w 78"/>
                <a:gd name="T69" fmla="*/ 54 h 112"/>
                <a:gd name="T70" fmla="*/ 30 w 78"/>
                <a:gd name="T71" fmla="*/ 56 h 112"/>
                <a:gd name="T72" fmla="*/ 38 w 78"/>
                <a:gd name="T73" fmla="*/ 72 h 112"/>
                <a:gd name="T74" fmla="*/ 14 w 78"/>
                <a:gd name="T75" fmla="*/ 72 h 112"/>
                <a:gd name="T76" fmla="*/ 14 w 78"/>
                <a:gd name="T77" fmla="*/ 103 h 1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8"/>
                <a:gd name="T118" fmla="*/ 0 h 112"/>
                <a:gd name="T119" fmla="*/ 78 w 78"/>
                <a:gd name="T120" fmla="*/ 112 h 11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8" h="112">
                  <a:moveTo>
                    <a:pt x="21" y="36"/>
                  </a:moveTo>
                  <a:cubicBezTo>
                    <a:pt x="20" y="27"/>
                    <a:pt x="20" y="19"/>
                    <a:pt x="21" y="11"/>
                  </a:cubicBezTo>
                  <a:cubicBezTo>
                    <a:pt x="37" y="0"/>
                    <a:pt x="45" y="13"/>
                    <a:pt x="58" y="11"/>
                  </a:cubicBezTo>
                  <a:cubicBezTo>
                    <a:pt x="59" y="19"/>
                    <a:pt x="59" y="29"/>
                    <a:pt x="57" y="36"/>
                  </a:cubicBezTo>
                  <a:cubicBezTo>
                    <a:pt x="57" y="40"/>
                    <a:pt x="55" y="44"/>
                    <a:pt x="53" y="47"/>
                  </a:cubicBezTo>
                  <a:cubicBezTo>
                    <a:pt x="49" y="51"/>
                    <a:pt x="44" y="53"/>
                    <a:pt x="39" y="53"/>
                  </a:cubicBezTo>
                  <a:cubicBezTo>
                    <a:pt x="39" y="53"/>
                    <a:pt x="39" y="53"/>
                    <a:pt x="39" y="53"/>
                  </a:cubicBezTo>
                  <a:cubicBezTo>
                    <a:pt x="34" y="53"/>
                    <a:pt x="29" y="51"/>
                    <a:pt x="26" y="47"/>
                  </a:cubicBezTo>
                  <a:cubicBezTo>
                    <a:pt x="24" y="44"/>
                    <a:pt x="22" y="40"/>
                    <a:pt x="21" y="36"/>
                  </a:cubicBezTo>
                  <a:close/>
                  <a:moveTo>
                    <a:pt x="13" y="107"/>
                  </a:moveTo>
                  <a:cubicBezTo>
                    <a:pt x="67" y="107"/>
                    <a:pt x="67" y="107"/>
                    <a:pt x="67" y="107"/>
                  </a:cubicBezTo>
                  <a:cubicBezTo>
                    <a:pt x="64" y="112"/>
                    <a:pt x="64" y="112"/>
                    <a:pt x="64" y="112"/>
                  </a:cubicBezTo>
                  <a:cubicBezTo>
                    <a:pt x="16" y="112"/>
                    <a:pt x="16" y="112"/>
                    <a:pt x="16" y="112"/>
                  </a:cubicBezTo>
                  <a:cubicBezTo>
                    <a:pt x="13" y="107"/>
                    <a:pt x="13" y="107"/>
                    <a:pt x="13" y="107"/>
                  </a:cubicBezTo>
                  <a:close/>
                  <a:moveTo>
                    <a:pt x="70" y="67"/>
                  </a:moveTo>
                  <a:cubicBezTo>
                    <a:pt x="76" y="90"/>
                    <a:pt x="76" y="90"/>
                    <a:pt x="76" y="90"/>
                  </a:cubicBezTo>
                  <a:cubicBezTo>
                    <a:pt x="78" y="98"/>
                    <a:pt x="77" y="103"/>
                    <a:pt x="68" y="103"/>
                  </a:cubicBezTo>
                  <a:cubicBezTo>
                    <a:pt x="66" y="103"/>
                    <a:pt x="66" y="103"/>
                    <a:pt x="66" y="103"/>
                  </a:cubicBezTo>
                  <a:cubicBezTo>
                    <a:pt x="66" y="72"/>
                    <a:pt x="66" y="72"/>
                    <a:pt x="66" y="72"/>
                  </a:cubicBezTo>
                  <a:cubicBezTo>
                    <a:pt x="42" y="72"/>
                    <a:pt x="42" y="72"/>
                    <a:pt x="42" y="72"/>
                  </a:cubicBezTo>
                  <a:cubicBezTo>
                    <a:pt x="49" y="56"/>
                    <a:pt x="49" y="56"/>
                    <a:pt x="49" y="56"/>
                  </a:cubicBezTo>
                  <a:cubicBezTo>
                    <a:pt x="51" y="54"/>
                    <a:pt x="51" y="54"/>
                    <a:pt x="51" y="54"/>
                  </a:cubicBezTo>
                  <a:cubicBezTo>
                    <a:pt x="65" y="57"/>
                    <a:pt x="65" y="57"/>
                    <a:pt x="65" y="57"/>
                  </a:cubicBezTo>
                  <a:cubicBezTo>
                    <a:pt x="66" y="57"/>
                    <a:pt x="66" y="57"/>
                    <a:pt x="66" y="57"/>
                  </a:cubicBezTo>
                  <a:cubicBezTo>
                    <a:pt x="66" y="58"/>
                    <a:pt x="66" y="58"/>
                    <a:pt x="66" y="58"/>
                  </a:cubicBezTo>
                  <a:cubicBezTo>
                    <a:pt x="68" y="61"/>
                    <a:pt x="69" y="64"/>
                    <a:pt x="70" y="67"/>
                  </a:cubicBezTo>
                  <a:cubicBezTo>
                    <a:pt x="70" y="67"/>
                    <a:pt x="70" y="67"/>
                    <a:pt x="70" y="67"/>
                  </a:cubicBezTo>
                  <a:close/>
                  <a:moveTo>
                    <a:pt x="14" y="103"/>
                  </a:moveTo>
                  <a:cubicBezTo>
                    <a:pt x="11" y="103"/>
                    <a:pt x="11" y="103"/>
                    <a:pt x="11" y="103"/>
                  </a:cubicBezTo>
                  <a:cubicBezTo>
                    <a:pt x="1" y="103"/>
                    <a:pt x="0" y="98"/>
                    <a:pt x="3" y="90"/>
                  </a:cubicBezTo>
                  <a:cubicBezTo>
                    <a:pt x="9" y="67"/>
                    <a:pt x="9" y="67"/>
                    <a:pt x="9" y="67"/>
                  </a:cubicBezTo>
                  <a:cubicBezTo>
                    <a:pt x="9" y="63"/>
                    <a:pt x="11" y="60"/>
                    <a:pt x="14" y="58"/>
                  </a:cubicBezTo>
                  <a:cubicBezTo>
                    <a:pt x="14" y="57"/>
                    <a:pt x="14" y="57"/>
                    <a:pt x="14" y="57"/>
                  </a:cubicBezTo>
                  <a:cubicBezTo>
                    <a:pt x="14" y="57"/>
                    <a:pt x="14" y="57"/>
                    <a:pt x="14" y="57"/>
                  </a:cubicBezTo>
                  <a:cubicBezTo>
                    <a:pt x="28" y="54"/>
                    <a:pt x="28" y="54"/>
                    <a:pt x="28" y="54"/>
                  </a:cubicBezTo>
                  <a:cubicBezTo>
                    <a:pt x="30" y="56"/>
                    <a:pt x="30" y="56"/>
                    <a:pt x="30" y="56"/>
                  </a:cubicBezTo>
                  <a:cubicBezTo>
                    <a:pt x="38" y="72"/>
                    <a:pt x="38" y="72"/>
                    <a:pt x="38" y="72"/>
                  </a:cubicBezTo>
                  <a:cubicBezTo>
                    <a:pt x="14" y="72"/>
                    <a:pt x="14" y="72"/>
                    <a:pt x="14" y="72"/>
                  </a:cubicBezTo>
                  <a:lnTo>
                    <a:pt x="14" y="103"/>
                  </a:lnTo>
                  <a:close/>
                </a:path>
              </a:pathLst>
            </a:custGeom>
            <a:solidFill>
              <a:schemeClr val="bg1"/>
            </a:solidFill>
            <a:ln>
              <a:noFill/>
            </a:ln>
          </p:spPr>
          <p:txBody>
            <a:bodyPr/>
            <a:lstStyle/>
            <a:p>
              <a:pPr eaLnBrk="1" fontAlgn="auto" hangingPunct="1">
                <a:spcBef>
                  <a:spcPts val="0"/>
                </a:spcBef>
                <a:spcAft>
                  <a:spcPts val="0"/>
                </a:spcAft>
                <a:defRPr/>
              </a:pPr>
              <a:endParaRPr lang="zh-CN" altLang="zh-CN" sz="1350">
                <a:solidFill>
                  <a:srgbClr val="000000"/>
                </a:solidFill>
                <a:latin typeface="Calibri" panose="020F0502020204030204" pitchFamily="34" charset="0"/>
                <a:ea typeface="+mn-ea"/>
                <a:sym typeface="宋体" panose="02010600030101010101" pitchFamily="2" charset="-122"/>
              </a:endParaRPr>
            </a:p>
          </p:txBody>
        </p:sp>
      </p:grpSp>
      <p:sp>
        <p:nvSpPr>
          <p:cNvPr id="42" name="TextBox 24"/>
          <p:cNvSpPr txBox="1"/>
          <p:nvPr/>
        </p:nvSpPr>
        <p:spPr>
          <a:xfrm>
            <a:off x="12775548" y="5787271"/>
            <a:ext cx="877163" cy="369332"/>
          </a:xfrm>
          <a:prstGeom prst="rect">
            <a:avLst/>
          </a:prstGeom>
          <a:noFill/>
        </p:spPr>
        <p:txBody>
          <a:bodyPr wrap="none" rtlCol="0">
            <a:spAutoFit/>
          </a:bodyPr>
          <a:lstStyle/>
          <a:p>
            <a:r>
              <a:rPr lang="zh-CN" altLang="en-US" dirty="0"/>
              <a:t>延时符</a:t>
            </a:r>
          </a:p>
        </p:txBody>
      </p:sp>
      <p:sp>
        <p:nvSpPr>
          <p:cNvPr id="8" name="矩形 7"/>
          <p:cNvSpPr/>
          <p:nvPr/>
        </p:nvSpPr>
        <p:spPr>
          <a:xfrm>
            <a:off x="4448493" y="2111375"/>
            <a:ext cx="3295015" cy="1198880"/>
          </a:xfrm>
          <a:prstGeom prst="rect">
            <a:avLst/>
          </a:prstGeom>
          <a:noFill/>
          <a:ln>
            <a:noFill/>
          </a:ln>
        </p:spPr>
        <p:txBody>
          <a:bodyPr wrap="none" rtlCol="0" anchor="t">
            <a:spAutoFit/>
          </a:bodyPr>
          <a:lstStyle/>
          <a:p>
            <a:pPr algn="ctr"/>
            <a:r>
              <a:rPr lang="en-US" altLang="zh-CN" sz="7200" b="1">
                <a:solidFill>
                  <a:srgbClr val="224982"/>
                </a:solidFill>
                <a:effectLst>
                  <a:outerShdw blurRad="38100" dist="25400" dir="5400000" algn="ctr" rotWithShape="0">
                    <a:srgbClr val="6E747A">
                      <a:alpha val="43000"/>
                    </a:srgbClr>
                  </a:outerShdw>
                </a:effectLst>
              </a:rPr>
              <a:t>THANKS</a:t>
            </a:r>
          </a:p>
        </p:txBody>
      </p:sp>
    </p:spTree>
  </p:cSld>
  <p:clrMapOvr>
    <a:masterClrMapping/>
  </p:clrMapOvr>
  <mc:AlternateContent xmlns:mc="http://schemas.openxmlformats.org/markup-compatibility/2006" xmlns:p14="http://schemas.microsoft.com/office/powerpoint/2010/main">
    <mc:Choice Requires="p14">
      <p:transition p14:dur="0" advClick="0" advTm="3"/>
    </mc:Choice>
    <mc:Fallback xmlns="">
      <p:transition advClick="0" advTm="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227580" cy="445135"/>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研究背景及意义</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grpSp>
        <p:nvGrpSpPr>
          <p:cNvPr id="35" name="组合 34">
            <a:extLst>
              <a:ext uri="{FF2B5EF4-FFF2-40B4-BE49-F238E27FC236}">
                <a16:creationId xmlns:a16="http://schemas.microsoft.com/office/drawing/2014/main" id="{E71E9401-1F95-4FCE-8C5D-DCA2E041AE0E}"/>
              </a:ext>
            </a:extLst>
          </p:cNvPr>
          <p:cNvGrpSpPr/>
          <p:nvPr/>
        </p:nvGrpSpPr>
        <p:grpSpPr>
          <a:xfrm>
            <a:off x="995146" y="798960"/>
            <a:ext cx="11117965" cy="5763766"/>
            <a:chOff x="995146" y="613333"/>
            <a:chExt cx="11137453" cy="6065075"/>
          </a:xfrm>
        </p:grpSpPr>
        <p:sp>
          <p:nvSpPr>
            <p:cNvPr id="36" name="矩形 35">
              <a:extLst>
                <a:ext uri="{FF2B5EF4-FFF2-40B4-BE49-F238E27FC236}">
                  <a16:creationId xmlns:a16="http://schemas.microsoft.com/office/drawing/2014/main" id="{16773741-3C0B-4CCD-9899-0682B4F8CD54}"/>
                </a:ext>
              </a:extLst>
            </p:cNvPr>
            <p:cNvSpPr/>
            <p:nvPr/>
          </p:nvSpPr>
          <p:spPr>
            <a:xfrm>
              <a:off x="7240073" y="2815636"/>
              <a:ext cx="184731" cy="369332"/>
            </a:xfrm>
            <a:prstGeom prst="rect">
              <a:avLst/>
            </a:prstGeom>
          </p:spPr>
          <p:txBody>
            <a:bodyPr wrap="none">
              <a:spAutoFit/>
            </a:bodyPr>
            <a:lstStyle/>
            <a:p>
              <a:endParaRPr lang="zh-CN" altLang="en-US" dirty="0"/>
            </a:p>
          </p:txBody>
        </p:sp>
        <p:pic>
          <p:nvPicPr>
            <p:cNvPr id="39" name="图片 38">
              <a:extLst>
                <a:ext uri="{FF2B5EF4-FFF2-40B4-BE49-F238E27FC236}">
                  <a16:creationId xmlns:a16="http://schemas.microsoft.com/office/drawing/2014/main" id="{2F413436-3465-443D-AEBA-581F80AFD263}"/>
                </a:ext>
              </a:extLst>
            </p:cNvPr>
            <p:cNvPicPr>
              <a:picLocks noChangeAspect="1"/>
            </p:cNvPicPr>
            <p:nvPr/>
          </p:nvPicPr>
          <p:blipFill>
            <a:blip r:embed="rId3"/>
            <a:stretch>
              <a:fillRect/>
            </a:stretch>
          </p:blipFill>
          <p:spPr>
            <a:xfrm>
              <a:off x="995146" y="3579953"/>
              <a:ext cx="4738734" cy="2715356"/>
            </a:xfrm>
            <a:prstGeom prst="rect">
              <a:avLst/>
            </a:prstGeom>
          </p:spPr>
        </p:pic>
        <p:pic>
          <p:nvPicPr>
            <p:cNvPr id="41" name="图片 40">
              <a:extLst>
                <a:ext uri="{FF2B5EF4-FFF2-40B4-BE49-F238E27FC236}">
                  <a16:creationId xmlns:a16="http://schemas.microsoft.com/office/drawing/2014/main" id="{DF0750E0-DE51-4D37-8613-AD19D3CDE146}"/>
                </a:ext>
              </a:extLst>
            </p:cNvPr>
            <p:cNvPicPr>
              <a:picLocks noChangeAspect="1"/>
            </p:cNvPicPr>
            <p:nvPr/>
          </p:nvPicPr>
          <p:blipFill>
            <a:blip r:embed="rId4"/>
            <a:stretch>
              <a:fillRect/>
            </a:stretch>
          </p:blipFill>
          <p:spPr>
            <a:xfrm>
              <a:off x="6384193" y="3612775"/>
              <a:ext cx="4460706" cy="2664032"/>
            </a:xfrm>
            <a:prstGeom prst="rect">
              <a:avLst/>
            </a:prstGeom>
          </p:spPr>
        </p:pic>
        <p:pic>
          <p:nvPicPr>
            <p:cNvPr id="42" name="图片 41">
              <a:extLst>
                <a:ext uri="{FF2B5EF4-FFF2-40B4-BE49-F238E27FC236}">
                  <a16:creationId xmlns:a16="http://schemas.microsoft.com/office/drawing/2014/main" id="{F2F1CE5B-4396-46EA-9CAE-52A6830D9C42}"/>
                </a:ext>
              </a:extLst>
            </p:cNvPr>
            <p:cNvPicPr>
              <a:picLocks noChangeAspect="1"/>
            </p:cNvPicPr>
            <p:nvPr/>
          </p:nvPicPr>
          <p:blipFill>
            <a:blip r:embed="rId5"/>
            <a:stretch>
              <a:fillRect/>
            </a:stretch>
          </p:blipFill>
          <p:spPr>
            <a:xfrm>
              <a:off x="995146" y="613333"/>
              <a:ext cx="4738734" cy="2628722"/>
            </a:xfrm>
            <a:prstGeom prst="rect">
              <a:avLst/>
            </a:prstGeom>
          </p:spPr>
        </p:pic>
        <p:pic>
          <p:nvPicPr>
            <p:cNvPr id="43" name="图片 42">
              <a:extLst>
                <a:ext uri="{FF2B5EF4-FFF2-40B4-BE49-F238E27FC236}">
                  <a16:creationId xmlns:a16="http://schemas.microsoft.com/office/drawing/2014/main" id="{87A7726A-2431-4FEA-8B23-F38BEE7DA7C5}"/>
                </a:ext>
              </a:extLst>
            </p:cNvPr>
            <p:cNvPicPr>
              <a:picLocks noChangeAspect="1"/>
            </p:cNvPicPr>
            <p:nvPr/>
          </p:nvPicPr>
          <p:blipFill>
            <a:blip r:embed="rId6"/>
            <a:stretch>
              <a:fillRect/>
            </a:stretch>
          </p:blipFill>
          <p:spPr>
            <a:xfrm>
              <a:off x="6345415" y="613333"/>
              <a:ext cx="4538265" cy="2628722"/>
            </a:xfrm>
            <a:prstGeom prst="rect">
              <a:avLst/>
            </a:prstGeom>
          </p:spPr>
        </p:pic>
        <p:sp>
          <p:nvSpPr>
            <p:cNvPr id="44" name="文本框 43">
              <a:extLst>
                <a:ext uri="{FF2B5EF4-FFF2-40B4-BE49-F238E27FC236}">
                  <a16:creationId xmlns:a16="http://schemas.microsoft.com/office/drawing/2014/main" id="{AD8E7BAF-0BA4-49D0-A240-1324455F9B80}"/>
                </a:ext>
              </a:extLst>
            </p:cNvPr>
            <p:cNvSpPr txBox="1"/>
            <p:nvPr/>
          </p:nvSpPr>
          <p:spPr>
            <a:xfrm>
              <a:off x="2222246" y="3263416"/>
              <a:ext cx="2598357" cy="369332"/>
            </a:xfrm>
            <a:prstGeom prst="rect">
              <a:avLst/>
            </a:prstGeom>
            <a:noFill/>
          </p:spPr>
          <p:txBody>
            <a:bodyPr wrap="square" rtlCol="0">
              <a:spAutoFit/>
            </a:bodyPr>
            <a:lstStyle/>
            <a:p>
              <a:r>
                <a:rPr lang="zh-CN" altLang="en-US" dirty="0"/>
                <a:t>问题一：我在哪里？</a:t>
              </a:r>
            </a:p>
          </p:txBody>
        </p:sp>
        <p:sp>
          <p:nvSpPr>
            <p:cNvPr id="45" name="文本框 44">
              <a:extLst>
                <a:ext uri="{FF2B5EF4-FFF2-40B4-BE49-F238E27FC236}">
                  <a16:creationId xmlns:a16="http://schemas.microsoft.com/office/drawing/2014/main" id="{C8B1B975-5D22-468E-84CB-B45A8BC25099}"/>
                </a:ext>
              </a:extLst>
            </p:cNvPr>
            <p:cNvSpPr txBox="1"/>
            <p:nvPr/>
          </p:nvSpPr>
          <p:spPr>
            <a:xfrm>
              <a:off x="7155996" y="3292027"/>
              <a:ext cx="2917100" cy="369332"/>
            </a:xfrm>
            <a:prstGeom prst="rect">
              <a:avLst/>
            </a:prstGeom>
            <a:noFill/>
          </p:spPr>
          <p:txBody>
            <a:bodyPr wrap="square" rtlCol="0">
              <a:spAutoFit/>
            </a:bodyPr>
            <a:lstStyle/>
            <a:p>
              <a:r>
                <a:rPr lang="zh-CN" altLang="en-US" dirty="0"/>
                <a:t>问题二：我周围有什么？</a:t>
              </a:r>
            </a:p>
          </p:txBody>
        </p:sp>
        <p:sp>
          <p:nvSpPr>
            <p:cNvPr id="46" name="文本框 45">
              <a:extLst>
                <a:ext uri="{FF2B5EF4-FFF2-40B4-BE49-F238E27FC236}">
                  <a16:creationId xmlns:a16="http://schemas.microsoft.com/office/drawing/2014/main" id="{85D645B3-874B-49EF-8277-BF7AC429D9E8}"/>
                </a:ext>
              </a:extLst>
            </p:cNvPr>
            <p:cNvSpPr txBox="1"/>
            <p:nvPr/>
          </p:nvSpPr>
          <p:spPr>
            <a:xfrm>
              <a:off x="1087855" y="6309076"/>
              <a:ext cx="4850571" cy="369332"/>
            </a:xfrm>
            <a:prstGeom prst="rect">
              <a:avLst/>
            </a:prstGeom>
            <a:noFill/>
          </p:spPr>
          <p:txBody>
            <a:bodyPr wrap="square" rtlCol="0">
              <a:spAutoFit/>
            </a:bodyPr>
            <a:lstStyle/>
            <a:p>
              <a:r>
                <a:rPr lang="zh-CN" altLang="en-US" dirty="0"/>
                <a:t>问题三：周围的目标在做什么，将会怎么做？</a:t>
              </a:r>
            </a:p>
          </p:txBody>
        </p:sp>
        <p:sp>
          <p:nvSpPr>
            <p:cNvPr id="47" name="文本框 46">
              <a:extLst>
                <a:ext uri="{FF2B5EF4-FFF2-40B4-BE49-F238E27FC236}">
                  <a16:creationId xmlns:a16="http://schemas.microsoft.com/office/drawing/2014/main" id="{F3F0BC48-7248-4DA6-ABF0-EC679037DBCB}"/>
                </a:ext>
              </a:extLst>
            </p:cNvPr>
            <p:cNvSpPr txBox="1"/>
            <p:nvPr/>
          </p:nvSpPr>
          <p:spPr>
            <a:xfrm>
              <a:off x="7282028" y="6271723"/>
              <a:ext cx="4850571" cy="369332"/>
            </a:xfrm>
            <a:prstGeom prst="rect">
              <a:avLst/>
            </a:prstGeom>
            <a:noFill/>
          </p:spPr>
          <p:txBody>
            <a:bodyPr wrap="square" rtlCol="0">
              <a:spAutoFit/>
            </a:bodyPr>
            <a:lstStyle/>
            <a:p>
              <a:r>
                <a:rPr lang="zh-CN" altLang="en-US" dirty="0"/>
                <a:t>问题四：我应该怎么做</a:t>
              </a:r>
            </a:p>
          </p:txBody>
        </p:sp>
      </p:grpSp>
      <p:grpSp>
        <p:nvGrpSpPr>
          <p:cNvPr id="7" name="组合 6">
            <a:extLst>
              <a:ext uri="{FF2B5EF4-FFF2-40B4-BE49-F238E27FC236}">
                <a16:creationId xmlns:a16="http://schemas.microsoft.com/office/drawing/2014/main" id="{98C9D97E-26CD-48D9-8BFF-8032C0781CB4}"/>
              </a:ext>
            </a:extLst>
          </p:cNvPr>
          <p:cNvGrpSpPr/>
          <p:nvPr/>
        </p:nvGrpSpPr>
        <p:grpSpPr>
          <a:xfrm>
            <a:off x="156661" y="1000460"/>
            <a:ext cx="11491100" cy="4579914"/>
            <a:chOff x="156661" y="1000460"/>
            <a:chExt cx="11491100" cy="4579914"/>
          </a:xfrm>
        </p:grpSpPr>
        <p:sp>
          <p:nvSpPr>
            <p:cNvPr id="5" name="文本框 4">
              <a:extLst>
                <a:ext uri="{FF2B5EF4-FFF2-40B4-BE49-F238E27FC236}">
                  <a16:creationId xmlns:a16="http://schemas.microsoft.com/office/drawing/2014/main" id="{4FA7E09F-4A7B-44FE-BE08-90404A445104}"/>
                </a:ext>
              </a:extLst>
            </p:cNvPr>
            <p:cNvSpPr txBox="1"/>
            <p:nvPr/>
          </p:nvSpPr>
          <p:spPr>
            <a:xfrm>
              <a:off x="199037" y="1000461"/>
              <a:ext cx="553998" cy="1635163"/>
            </a:xfrm>
            <a:prstGeom prst="rect">
              <a:avLst/>
            </a:prstGeom>
            <a:noFill/>
          </p:spPr>
          <p:txBody>
            <a:bodyPr vert="eaVert" wrap="square" rtlCol="0">
              <a:spAutoFit/>
            </a:bodyPr>
            <a:lstStyle/>
            <a:p>
              <a:r>
                <a:rPr lang="zh-CN" altLang="en-US" sz="2400" b="1" dirty="0"/>
                <a:t>定位</a:t>
              </a:r>
            </a:p>
          </p:txBody>
        </p:sp>
        <p:sp>
          <p:nvSpPr>
            <p:cNvPr id="48" name="文本框 47">
              <a:extLst>
                <a:ext uri="{FF2B5EF4-FFF2-40B4-BE49-F238E27FC236}">
                  <a16:creationId xmlns:a16="http://schemas.microsoft.com/office/drawing/2014/main" id="{8B3A89C2-E1BC-44B3-8A82-9B155001F690}"/>
                </a:ext>
              </a:extLst>
            </p:cNvPr>
            <p:cNvSpPr txBox="1"/>
            <p:nvPr/>
          </p:nvSpPr>
          <p:spPr>
            <a:xfrm>
              <a:off x="11092196" y="1000460"/>
              <a:ext cx="553998" cy="1635163"/>
            </a:xfrm>
            <a:prstGeom prst="rect">
              <a:avLst/>
            </a:prstGeom>
            <a:noFill/>
          </p:spPr>
          <p:txBody>
            <a:bodyPr vert="eaVert" wrap="square" rtlCol="0">
              <a:spAutoFit/>
            </a:bodyPr>
            <a:lstStyle/>
            <a:p>
              <a:r>
                <a:rPr lang="zh-CN" altLang="en-US" sz="2400" b="1" dirty="0"/>
                <a:t>感知</a:t>
              </a:r>
            </a:p>
          </p:txBody>
        </p:sp>
        <p:sp>
          <p:nvSpPr>
            <p:cNvPr id="49" name="文本框 48">
              <a:extLst>
                <a:ext uri="{FF2B5EF4-FFF2-40B4-BE49-F238E27FC236}">
                  <a16:creationId xmlns:a16="http://schemas.microsoft.com/office/drawing/2014/main" id="{0099C93D-9B47-4A6A-9E9B-8EF32B0310F9}"/>
                </a:ext>
              </a:extLst>
            </p:cNvPr>
            <p:cNvSpPr txBox="1"/>
            <p:nvPr/>
          </p:nvSpPr>
          <p:spPr>
            <a:xfrm>
              <a:off x="156661" y="3927948"/>
              <a:ext cx="553998" cy="1635163"/>
            </a:xfrm>
            <a:prstGeom prst="rect">
              <a:avLst/>
            </a:prstGeom>
            <a:noFill/>
          </p:spPr>
          <p:txBody>
            <a:bodyPr vert="eaVert" wrap="square" rtlCol="0">
              <a:spAutoFit/>
            </a:bodyPr>
            <a:lstStyle/>
            <a:p>
              <a:r>
                <a:rPr lang="zh-CN" altLang="en-US" sz="2400" b="1" dirty="0"/>
                <a:t>预测</a:t>
              </a:r>
            </a:p>
          </p:txBody>
        </p:sp>
        <p:sp>
          <p:nvSpPr>
            <p:cNvPr id="50" name="文本框 49">
              <a:extLst>
                <a:ext uri="{FF2B5EF4-FFF2-40B4-BE49-F238E27FC236}">
                  <a16:creationId xmlns:a16="http://schemas.microsoft.com/office/drawing/2014/main" id="{2D3F9DCF-8579-4EAF-B14F-BA377B96995F}"/>
                </a:ext>
              </a:extLst>
            </p:cNvPr>
            <p:cNvSpPr txBox="1"/>
            <p:nvPr/>
          </p:nvSpPr>
          <p:spPr>
            <a:xfrm>
              <a:off x="11093763" y="3945211"/>
              <a:ext cx="553998" cy="1635163"/>
            </a:xfrm>
            <a:prstGeom prst="rect">
              <a:avLst/>
            </a:prstGeom>
            <a:noFill/>
          </p:spPr>
          <p:txBody>
            <a:bodyPr vert="eaVert" wrap="square" rtlCol="0">
              <a:spAutoFit/>
            </a:bodyPr>
            <a:lstStyle/>
            <a:p>
              <a:r>
                <a:rPr lang="zh-CN" altLang="en-US" sz="2400" b="1" dirty="0"/>
                <a:t>决策控制</a:t>
              </a:r>
            </a:p>
          </p:txBody>
        </p:sp>
      </p:grpSp>
      <p:pic>
        <p:nvPicPr>
          <p:cNvPr id="24" name="图片 23">
            <a:extLst>
              <a:ext uri="{FF2B5EF4-FFF2-40B4-BE49-F238E27FC236}">
                <a16:creationId xmlns:a16="http://schemas.microsoft.com/office/drawing/2014/main" id="{4C8E5502-95B2-4228-BAA6-01998F2965C8}"/>
              </a:ext>
            </a:extLst>
          </p:cNvPr>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spTree>
    <p:extLst>
      <p:ext uri="{BB962C8B-B14F-4D97-AF65-F5344CB8AC3E}">
        <p14:creationId xmlns:p14="http://schemas.microsoft.com/office/powerpoint/2010/main" val="954509731"/>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227580" cy="445135"/>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研究背景及意义</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sp>
        <p:nvSpPr>
          <p:cNvPr id="35" name="矩形 34">
            <a:extLst>
              <a:ext uri="{FF2B5EF4-FFF2-40B4-BE49-F238E27FC236}">
                <a16:creationId xmlns:a16="http://schemas.microsoft.com/office/drawing/2014/main" id="{80BF5CC1-5C52-4F67-BAA9-8F0F76B50980}"/>
              </a:ext>
            </a:extLst>
          </p:cNvPr>
          <p:cNvSpPr/>
          <p:nvPr/>
        </p:nvSpPr>
        <p:spPr>
          <a:xfrm>
            <a:off x="557351" y="1101107"/>
            <a:ext cx="4516454" cy="870431"/>
          </a:xfrm>
          <a:prstGeom prst="rect">
            <a:avLst/>
          </a:prstGeom>
        </p:spPr>
        <p:txBody>
          <a:bodyPr wrap="square">
            <a:spAutoFit/>
          </a:bodyPr>
          <a:lstStyle/>
          <a:p>
            <a:pPr marL="342900" indent="-342900">
              <a:buClr>
                <a:schemeClr val="tx2">
                  <a:lumMod val="75000"/>
                </a:schemeClr>
              </a:buClr>
              <a:buFont typeface="Wingdings" panose="05000000000000000000" pitchFamily="2" charset="2"/>
              <a:buChar char="Ø"/>
            </a:pPr>
            <a:r>
              <a:rPr lang="zh-CN" altLang="en-US" sz="2400" b="1" dirty="0">
                <a:solidFill>
                  <a:schemeClr val="tx2">
                    <a:lumMod val="75000"/>
                  </a:schemeClr>
                </a:solidFill>
                <a:latin typeface="+mn-ea"/>
                <a:sym typeface="+mn-ea"/>
              </a:rPr>
              <a:t>研究现状</a:t>
            </a:r>
            <a:endParaRPr lang="en-US" altLang="zh-CN" sz="2400" b="1" dirty="0">
              <a:solidFill>
                <a:schemeClr val="tx2">
                  <a:lumMod val="75000"/>
                </a:schemeClr>
              </a:solidFill>
              <a:latin typeface="+mn-ea"/>
              <a:sym typeface="+mn-ea"/>
            </a:endParaRPr>
          </a:p>
          <a:p>
            <a:pPr algn="just">
              <a:lnSpc>
                <a:spcPct val="125000"/>
              </a:lnSpc>
              <a:spcBef>
                <a:spcPts val="600"/>
              </a:spcBef>
              <a:buClr>
                <a:srgbClr val="5B9BD5"/>
              </a:buClr>
            </a:pPr>
            <a:r>
              <a:rPr lang="zh-CN" altLang="en-US" dirty="0">
                <a:latin typeface="+mn-ea"/>
                <a:sym typeface="+mn-ea"/>
              </a:rPr>
              <a:t>    </a:t>
            </a:r>
            <a:r>
              <a:rPr lang="zh-CN" altLang="en-US" sz="2000" b="1" dirty="0">
                <a:latin typeface="+mn-ea"/>
                <a:sym typeface="+mn-ea"/>
              </a:rPr>
              <a:t>轨迹预测技术分类</a:t>
            </a:r>
            <a:r>
              <a:rPr lang="zh-CN" altLang="en-US" sz="1600" dirty="0">
                <a:latin typeface="+mn-ea"/>
                <a:sym typeface="+mn-ea"/>
              </a:rPr>
              <a:t>主要包括以下几种：</a:t>
            </a:r>
            <a:endParaRPr lang="en-US" altLang="zh-CN" sz="1600" dirty="0">
              <a:latin typeface="+mn-ea"/>
              <a:sym typeface="+mn-ea"/>
            </a:endParaRPr>
          </a:p>
        </p:txBody>
      </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grpSp>
        <p:nvGrpSpPr>
          <p:cNvPr id="6" name="组合 5">
            <a:extLst>
              <a:ext uri="{FF2B5EF4-FFF2-40B4-BE49-F238E27FC236}">
                <a16:creationId xmlns:a16="http://schemas.microsoft.com/office/drawing/2014/main" id="{55EF8276-C910-428F-A20E-6C92C252B0B6}"/>
              </a:ext>
            </a:extLst>
          </p:cNvPr>
          <p:cNvGrpSpPr/>
          <p:nvPr/>
        </p:nvGrpSpPr>
        <p:grpSpPr>
          <a:xfrm>
            <a:off x="201128" y="2002764"/>
            <a:ext cx="8674837" cy="4102986"/>
            <a:chOff x="1879628" y="2040639"/>
            <a:chExt cx="8674837" cy="4102986"/>
          </a:xfrm>
        </p:grpSpPr>
        <p:grpSp>
          <p:nvGrpSpPr>
            <p:cNvPr id="4" name="组合 3">
              <a:extLst>
                <a:ext uri="{FF2B5EF4-FFF2-40B4-BE49-F238E27FC236}">
                  <a16:creationId xmlns:a16="http://schemas.microsoft.com/office/drawing/2014/main" id="{D618C6D2-FA5C-4E79-9484-57B124924C98}"/>
                </a:ext>
              </a:extLst>
            </p:cNvPr>
            <p:cNvGrpSpPr/>
            <p:nvPr/>
          </p:nvGrpSpPr>
          <p:grpSpPr>
            <a:xfrm>
              <a:off x="1879628" y="2040639"/>
              <a:ext cx="8565559" cy="4102986"/>
              <a:chOff x="2118765" y="2164204"/>
              <a:chExt cx="8565559" cy="4102986"/>
            </a:xfrm>
          </p:grpSpPr>
          <p:sp>
            <p:nvSpPr>
              <p:cNvPr id="5" name="矩形: 圆角 4">
                <a:extLst>
                  <a:ext uri="{FF2B5EF4-FFF2-40B4-BE49-F238E27FC236}">
                    <a16:creationId xmlns:a16="http://schemas.microsoft.com/office/drawing/2014/main" id="{5413CF5F-84FF-4D9E-BBA5-A034F355A4AA}"/>
                  </a:ext>
                </a:extLst>
              </p:cNvPr>
              <p:cNvSpPr/>
              <p:nvPr/>
            </p:nvSpPr>
            <p:spPr>
              <a:xfrm>
                <a:off x="2163108" y="4294678"/>
                <a:ext cx="1145056" cy="1972512"/>
              </a:xfrm>
              <a:prstGeom prst="roundRect">
                <a:avLst/>
              </a:prstGeom>
              <a:solidFill>
                <a:srgbClr val="9DC3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圆角 12">
                <a:extLst>
                  <a:ext uri="{FF2B5EF4-FFF2-40B4-BE49-F238E27FC236}">
                    <a16:creationId xmlns:a16="http://schemas.microsoft.com/office/drawing/2014/main" id="{A5F2EF42-8757-421A-AC78-6E693BB5AD5E}"/>
                  </a:ext>
                </a:extLst>
              </p:cNvPr>
              <p:cNvSpPr/>
              <p:nvPr/>
            </p:nvSpPr>
            <p:spPr>
              <a:xfrm>
                <a:off x="3576663" y="4294678"/>
                <a:ext cx="1145056" cy="1969687"/>
              </a:xfrm>
              <a:prstGeom prst="roundRect">
                <a:avLst/>
              </a:prstGeom>
              <a:solidFill>
                <a:srgbClr val="9DC3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圆角 15">
                <a:extLst>
                  <a:ext uri="{FF2B5EF4-FFF2-40B4-BE49-F238E27FC236}">
                    <a16:creationId xmlns:a16="http://schemas.microsoft.com/office/drawing/2014/main" id="{D5E54E91-0A9F-4F10-B001-A9CD40A6556E}"/>
                  </a:ext>
                </a:extLst>
              </p:cNvPr>
              <p:cNvSpPr/>
              <p:nvPr/>
            </p:nvSpPr>
            <p:spPr>
              <a:xfrm>
                <a:off x="6658988" y="4346087"/>
                <a:ext cx="1145056" cy="1918278"/>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圆角 2">
                <a:extLst>
                  <a:ext uri="{FF2B5EF4-FFF2-40B4-BE49-F238E27FC236}">
                    <a16:creationId xmlns:a16="http://schemas.microsoft.com/office/drawing/2014/main" id="{FDA91C82-71C6-4894-9E89-4F2DCB072307}"/>
                  </a:ext>
                </a:extLst>
              </p:cNvPr>
              <p:cNvSpPr/>
              <p:nvPr/>
            </p:nvSpPr>
            <p:spPr>
              <a:xfrm>
                <a:off x="8058150" y="3841783"/>
                <a:ext cx="2626174" cy="2422582"/>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A43291CF-861C-4714-A933-5ABABBE4B6BA}"/>
                  </a:ext>
                </a:extLst>
              </p:cNvPr>
              <p:cNvSpPr/>
              <p:nvPr/>
            </p:nvSpPr>
            <p:spPr>
              <a:xfrm>
                <a:off x="8058150" y="2496948"/>
                <a:ext cx="2493359" cy="1184115"/>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a:extLst>
                  <a:ext uri="{FF2B5EF4-FFF2-40B4-BE49-F238E27FC236}">
                    <a16:creationId xmlns:a16="http://schemas.microsoft.com/office/drawing/2014/main" id="{1CBE275C-D707-40B9-BB45-14678FAD5E56}"/>
                  </a:ext>
                </a:extLst>
              </p:cNvPr>
              <p:cNvSpPr/>
              <p:nvPr/>
            </p:nvSpPr>
            <p:spPr>
              <a:xfrm>
                <a:off x="5007349" y="4346087"/>
                <a:ext cx="1145056" cy="1918278"/>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314" name="Picture 2">
                <a:extLst>
                  <a:ext uri="{FF2B5EF4-FFF2-40B4-BE49-F238E27FC236}">
                    <a16:creationId xmlns:a16="http://schemas.microsoft.com/office/drawing/2014/main" id="{60D5611B-07CA-439A-AD54-26E86A1684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8765" y="2164204"/>
                <a:ext cx="7122054" cy="2761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FDC21603-058B-4B5B-AF5D-F53029C2FF3F}"/>
                  </a:ext>
                </a:extLst>
              </p:cNvPr>
              <p:cNvSpPr txBox="1"/>
              <p:nvPr/>
            </p:nvSpPr>
            <p:spPr>
              <a:xfrm>
                <a:off x="2163108" y="4940926"/>
                <a:ext cx="1145056" cy="1323439"/>
              </a:xfrm>
              <a:prstGeom prst="rect">
                <a:avLst/>
              </a:prstGeom>
              <a:noFill/>
            </p:spPr>
            <p:txBody>
              <a:bodyPr wrap="square" rtlCol="0">
                <a:spAutoFit/>
              </a:bodyPr>
              <a:lstStyle/>
              <a:p>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恒定速度</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加速度</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、角速度</a:t>
                </a: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和贝叶斯滤波器</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等</a:t>
                </a:r>
                <a:endParaRPr lang="zh-CN" altLang="en-US" sz="1600" dirty="0"/>
              </a:p>
            </p:txBody>
          </p:sp>
          <p:sp>
            <p:nvSpPr>
              <p:cNvPr id="14" name="文本框 13">
                <a:extLst>
                  <a:ext uri="{FF2B5EF4-FFF2-40B4-BE49-F238E27FC236}">
                    <a16:creationId xmlns:a16="http://schemas.microsoft.com/office/drawing/2014/main" id="{55E92285-5C47-4226-AE78-42289223EB8B}"/>
                  </a:ext>
                </a:extLst>
              </p:cNvPr>
              <p:cNvSpPr txBox="1"/>
              <p:nvPr/>
            </p:nvSpPr>
            <p:spPr>
              <a:xfrm>
                <a:off x="3633400" y="5033322"/>
                <a:ext cx="914400" cy="1077218"/>
              </a:xfrm>
              <a:prstGeom prst="rect">
                <a:avLst/>
              </a:prstGeom>
              <a:noFill/>
            </p:spPr>
            <p:txBody>
              <a:bodyPr wrap="square" rtlCol="0">
                <a:spAutoFit/>
              </a:bodyPr>
              <a:lstStyle/>
              <a:p>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SLDS</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DBN</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KF</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MM</a:t>
                </a:r>
                <a:endParaRPr lang="zh-CN" altLang="en-US" sz="1600" dirty="0"/>
              </a:p>
            </p:txBody>
          </p:sp>
        </p:grpSp>
        <p:sp>
          <p:nvSpPr>
            <p:cNvPr id="23" name="文本框 22">
              <a:extLst>
                <a:ext uri="{FF2B5EF4-FFF2-40B4-BE49-F238E27FC236}">
                  <a16:creationId xmlns:a16="http://schemas.microsoft.com/office/drawing/2014/main" id="{921BFD7E-34F2-4366-9892-02FE9822AC3E}"/>
                </a:ext>
              </a:extLst>
            </p:cNvPr>
            <p:cNvSpPr txBox="1"/>
            <p:nvPr/>
          </p:nvSpPr>
          <p:spPr>
            <a:xfrm>
              <a:off x="4883540" y="4962692"/>
              <a:ext cx="914400" cy="584775"/>
            </a:xfrm>
            <a:prstGeom prst="rect">
              <a:avLst/>
            </a:prstGeom>
            <a:noFill/>
          </p:spPr>
          <p:txBody>
            <a:bodyPr wrap="square" rtlCol="0">
              <a:spAutoFit/>
            </a:bodyPr>
            <a:lstStyle/>
            <a:p>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LSTM</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Seq2Seq</a:t>
              </a:r>
              <a:endParaRPr lang="zh-CN" altLang="en-US" sz="1600" dirty="0"/>
            </a:p>
          </p:txBody>
        </p:sp>
        <p:sp>
          <p:nvSpPr>
            <p:cNvPr id="24" name="文本框 23">
              <a:extLst>
                <a:ext uri="{FF2B5EF4-FFF2-40B4-BE49-F238E27FC236}">
                  <a16:creationId xmlns:a16="http://schemas.microsoft.com/office/drawing/2014/main" id="{183D88A8-2CEA-48D8-A0FC-B644BABB5536}"/>
                </a:ext>
              </a:extLst>
            </p:cNvPr>
            <p:cNvSpPr txBox="1"/>
            <p:nvPr/>
          </p:nvSpPr>
          <p:spPr>
            <a:xfrm>
              <a:off x="6419852" y="4817361"/>
              <a:ext cx="1231898" cy="954107"/>
            </a:xfrm>
            <a:prstGeom prst="rect">
              <a:avLst/>
            </a:prstGeom>
            <a:noFill/>
          </p:spPr>
          <p:txBody>
            <a:bodyPr wrap="square" rtlCol="0">
              <a:spAutoFit/>
            </a:bodyPr>
            <a:lstStyle/>
            <a:p>
              <a:r>
                <a:rPr lang="en-US" altLang="zh-CN" sz="1400" dirty="0">
                  <a:effectLst/>
                  <a:latin typeface="Times New Roman" panose="02020603050405020304" pitchFamily="18" charset="0"/>
                  <a:ea typeface="宋体" panose="02010600030101010101" pitchFamily="2" charset="-122"/>
                  <a:cs typeface="Times New Roman" panose="02020603050405020304" pitchFamily="18" charset="0"/>
                </a:rPr>
                <a:t>S-LSTM</a:t>
              </a:r>
              <a:r>
                <a:rPr lang="zh-CN" altLang="en-US" sz="14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dirty="0">
                  <a:effectLst/>
                  <a:latin typeface="Times New Roman" panose="02020603050405020304" pitchFamily="18" charset="0"/>
                  <a:ea typeface="宋体" panose="02010600030101010101" pitchFamily="2" charset="-122"/>
                  <a:cs typeface="Times New Roman" panose="02020603050405020304" pitchFamily="18" charset="0"/>
                </a:rPr>
                <a:t>Social-GAN</a:t>
              </a:r>
              <a:r>
                <a:rPr lang="zh-CN" altLang="en-US" sz="14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4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CVAE</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Social-</a:t>
              </a:r>
              <a:r>
                <a:rPr lang="en-US" altLang="zh-CN" sz="1400" dirty="0" err="1">
                  <a:latin typeface="Times New Roman" panose="02020603050405020304" pitchFamily="18" charset="0"/>
                  <a:ea typeface="宋体" panose="02010600030101010101" pitchFamily="2" charset="-122"/>
                  <a:cs typeface="Times New Roman" panose="02020603050405020304" pitchFamily="18" charset="0"/>
                </a:rPr>
                <a:t>BiGAT</a:t>
              </a:r>
              <a:endParaRPr lang="zh-CN" altLang="en-US" sz="1400" dirty="0"/>
            </a:p>
          </p:txBody>
        </p:sp>
        <p:sp>
          <p:nvSpPr>
            <p:cNvPr id="26" name="文本框 25">
              <a:extLst>
                <a:ext uri="{FF2B5EF4-FFF2-40B4-BE49-F238E27FC236}">
                  <a16:creationId xmlns:a16="http://schemas.microsoft.com/office/drawing/2014/main" id="{2459ABCB-ED20-445E-BF59-822732D7C410}"/>
                </a:ext>
              </a:extLst>
            </p:cNvPr>
            <p:cNvSpPr txBox="1"/>
            <p:nvPr/>
          </p:nvSpPr>
          <p:spPr>
            <a:xfrm>
              <a:off x="8952657" y="3894031"/>
              <a:ext cx="1601808" cy="2031325"/>
            </a:xfrm>
            <a:prstGeom prst="rect">
              <a:avLst/>
            </a:prstGeom>
            <a:noFill/>
          </p:spPr>
          <p:txBody>
            <a:bodyPr wrap="square" rtlCol="0">
              <a:spAutoFit/>
            </a:bodyPr>
            <a:lstStyle/>
            <a:p>
              <a:r>
                <a:rPr lang="en-US" altLang="zh-CN" dirty="0">
                  <a:effectLst/>
                  <a:latin typeface="Times New Roman" panose="02020603050405020304" pitchFamily="18" charset="0"/>
                  <a:ea typeface="宋体" panose="02010600030101010101" pitchFamily="2" charset="-122"/>
                  <a:cs typeface="Times New Roman" panose="02020603050405020304" pitchFamily="18" charset="0"/>
                </a:rPr>
                <a:t>Social-GAN</a:t>
              </a:r>
              <a:r>
                <a:rPr lang="zh-CN" altLang="en-US"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Social-way</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CVAE</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Social-</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BiGAT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err="1">
                  <a:latin typeface="Times New Roman" panose="02020603050405020304" pitchFamily="18" charset="0"/>
                  <a:ea typeface="宋体" panose="02010600030101010101" pitchFamily="2" charset="-122"/>
                  <a:cs typeface="Times New Roman" panose="02020603050405020304" pitchFamily="18" charset="0"/>
                </a:rPr>
                <a:t>LanGCN</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err="1">
                  <a:latin typeface="Times New Roman" panose="02020603050405020304" pitchFamily="18" charset="0"/>
                  <a:ea typeface="宋体" panose="02010600030101010101" pitchFamily="2" charset="-122"/>
                  <a:cs typeface="Times New Roman" panose="02020603050405020304" pitchFamily="18" charset="0"/>
                </a:rPr>
                <a:t>VectorNet</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Et al.</a:t>
              </a:r>
            </a:p>
          </p:txBody>
        </p:sp>
        <p:sp>
          <p:nvSpPr>
            <p:cNvPr id="28" name="文本框 27">
              <a:extLst>
                <a:ext uri="{FF2B5EF4-FFF2-40B4-BE49-F238E27FC236}">
                  <a16:creationId xmlns:a16="http://schemas.microsoft.com/office/drawing/2014/main" id="{875050CB-D034-4632-A43C-87668EB356CC}"/>
                </a:ext>
              </a:extLst>
            </p:cNvPr>
            <p:cNvSpPr txBox="1"/>
            <p:nvPr/>
          </p:nvSpPr>
          <p:spPr>
            <a:xfrm>
              <a:off x="8952657" y="2408278"/>
              <a:ext cx="1260663" cy="1200329"/>
            </a:xfrm>
            <a:prstGeom prst="rect">
              <a:avLst/>
            </a:prstGeom>
            <a:noFill/>
          </p:spPr>
          <p:txBody>
            <a:bodyPr wrap="square">
              <a:spAutoFit/>
            </a:bodyPr>
            <a:lstStyle/>
            <a:p>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S-LSTM</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Next</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Seq2Seq</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et al.</a:t>
              </a:r>
              <a:endParaRPr lang="zh-CN" altLang="en-US" dirty="0"/>
            </a:p>
          </p:txBody>
        </p:sp>
      </p:grpSp>
      <p:sp>
        <p:nvSpPr>
          <p:cNvPr id="27" name="矩形 26">
            <a:extLst>
              <a:ext uri="{FF2B5EF4-FFF2-40B4-BE49-F238E27FC236}">
                <a16:creationId xmlns:a16="http://schemas.microsoft.com/office/drawing/2014/main" id="{F2080085-18F2-4F79-9F12-E7777E47BBFA}"/>
              </a:ext>
            </a:extLst>
          </p:cNvPr>
          <p:cNvSpPr/>
          <p:nvPr/>
        </p:nvSpPr>
        <p:spPr>
          <a:xfrm>
            <a:off x="8766687" y="1101107"/>
            <a:ext cx="4516454" cy="3204723"/>
          </a:xfrm>
          <a:prstGeom prst="rect">
            <a:avLst/>
          </a:prstGeom>
        </p:spPr>
        <p:txBody>
          <a:bodyPr wrap="square">
            <a:spAutoFit/>
          </a:bodyPr>
          <a:lstStyle/>
          <a:p>
            <a:pPr marL="342900" indent="-342900">
              <a:buClr>
                <a:schemeClr val="tx2">
                  <a:lumMod val="75000"/>
                </a:schemeClr>
              </a:buClr>
              <a:buFont typeface="Wingdings" panose="05000000000000000000" pitchFamily="2" charset="2"/>
              <a:buChar char="Ø"/>
            </a:pPr>
            <a:r>
              <a:rPr lang="zh-CN" altLang="en-US" sz="2000" b="1" dirty="0">
                <a:solidFill>
                  <a:schemeClr val="tx2">
                    <a:lumMod val="75000"/>
                  </a:schemeClr>
                </a:solidFill>
                <a:latin typeface="+mn-ea"/>
                <a:sym typeface="+mn-ea"/>
              </a:rPr>
              <a:t>轨迹预测问题难点：</a:t>
            </a:r>
            <a:endParaRPr lang="en-US" altLang="zh-CN" sz="2000" b="1" dirty="0">
              <a:solidFill>
                <a:schemeClr val="tx2">
                  <a:lumMod val="75000"/>
                </a:schemeClr>
              </a:solidFill>
              <a:latin typeface="+mn-ea"/>
              <a:sym typeface="+mn-ea"/>
            </a:endParaRPr>
          </a:p>
          <a:p>
            <a:pPr>
              <a:buClr>
                <a:schemeClr val="tx2">
                  <a:lumMod val="75000"/>
                </a:schemeClr>
              </a:buClr>
            </a:pPr>
            <a:endParaRPr lang="en-US" altLang="zh-CN" sz="2000" b="1" dirty="0">
              <a:solidFill>
                <a:schemeClr val="tx2">
                  <a:lumMod val="75000"/>
                </a:schemeClr>
              </a:solidFill>
              <a:latin typeface="+mn-ea"/>
              <a:sym typeface="+mn-ea"/>
            </a:endParaRPr>
          </a:p>
          <a:p>
            <a:pPr>
              <a:buClr>
                <a:schemeClr val="tx2">
                  <a:lumMod val="75000"/>
                </a:schemeClr>
              </a:buClr>
            </a:pPr>
            <a:r>
              <a:rPr lang="en-US" altLang="zh-CN" sz="2000" dirty="0">
                <a:solidFill>
                  <a:schemeClr val="tx2">
                    <a:lumMod val="75000"/>
                  </a:schemeClr>
                </a:solidFill>
                <a:latin typeface="+mn-ea"/>
                <a:sym typeface="+mn-ea"/>
              </a:rPr>
              <a:t>1.</a:t>
            </a:r>
            <a:r>
              <a:rPr lang="zh-CN" altLang="en-US" sz="2000" dirty="0">
                <a:solidFill>
                  <a:schemeClr val="tx2">
                    <a:lumMod val="75000"/>
                  </a:schemeClr>
                </a:solidFill>
                <a:latin typeface="+mn-ea"/>
                <a:sym typeface="+mn-ea"/>
              </a:rPr>
              <a:t>交通场景的拓扑关系</a:t>
            </a:r>
            <a:endParaRPr lang="en-US" altLang="zh-CN" sz="2000" dirty="0">
              <a:solidFill>
                <a:schemeClr val="tx2">
                  <a:lumMod val="75000"/>
                </a:schemeClr>
              </a:solidFill>
              <a:latin typeface="+mn-ea"/>
              <a:sym typeface="+mn-ea"/>
            </a:endParaRPr>
          </a:p>
          <a:p>
            <a:pPr>
              <a:buClr>
                <a:schemeClr val="tx2">
                  <a:lumMod val="75000"/>
                </a:schemeClr>
              </a:buClr>
            </a:pPr>
            <a:r>
              <a:rPr lang="zh-CN" altLang="en-US" sz="2000" dirty="0">
                <a:solidFill>
                  <a:schemeClr val="tx2">
                    <a:lumMod val="75000"/>
                  </a:schemeClr>
                </a:solidFill>
                <a:latin typeface="+mn-ea"/>
                <a:sym typeface="+mn-ea"/>
              </a:rPr>
              <a:t>非常复杂</a:t>
            </a:r>
            <a:endParaRPr lang="en-US" altLang="zh-CN" sz="2000" dirty="0">
              <a:solidFill>
                <a:schemeClr val="tx2">
                  <a:lumMod val="75000"/>
                </a:schemeClr>
              </a:solidFill>
              <a:latin typeface="+mn-ea"/>
              <a:sym typeface="+mn-ea"/>
            </a:endParaRPr>
          </a:p>
          <a:p>
            <a:pPr>
              <a:buClr>
                <a:schemeClr val="tx2">
                  <a:lumMod val="75000"/>
                </a:schemeClr>
              </a:buClr>
            </a:pPr>
            <a:r>
              <a:rPr lang="en-US" altLang="zh-CN" sz="2000" dirty="0">
                <a:solidFill>
                  <a:schemeClr val="tx2">
                    <a:lumMod val="75000"/>
                  </a:schemeClr>
                </a:solidFill>
                <a:latin typeface="+mn-ea"/>
                <a:sym typeface="+mn-ea"/>
              </a:rPr>
              <a:t>2.</a:t>
            </a:r>
            <a:r>
              <a:rPr lang="zh-CN" altLang="en-US" sz="2000" dirty="0">
                <a:solidFill>
                  <a:schemeClr val="tx2">
                    <a:lumMod val="75000"/>
                  </a:schemeClr>
                </a:solidFill>
                <a:latin typeface="+mn-ea"/>
                <a:sym typeface="+mn-ea"/>
              </a:rPr>
              <a:t>障碍物的不确定性高</a:t>
            </a:r>
            <a:endParaRPr lang="en-US" altLang="zh-CN" sz="2000" dirty="0">
              <a:solidFill>
                <a:schemeClr val="tx2">
                  <a:lumMod val="75000"/>
                </a:schemeClr>
              </a:solidFill>
              <a:latin typeface="+mn-ea"/>
              <a:sym typeface="+mn-ea"/>
            </a:endParaRPr>
          </a:p>
          <a:p>
            <a:pPr>
              <a:buClr>
                <a:schemeClr val="tx2">
                  <a:lumMod val="75000"/>
                </a:schemeClr>
              </a:buClr>
            </a:pPr>
            <a:r>
              <a:rPr lang="en-US" altLang="zh-CN" sz="2000" dirty="0">
                <a:solidFill>
                  <a:schemeClr val="tx2">
                    <a:lumMod val="75000"/>
                  </a:schemeClr>
                </a:solidFill>
                <a:latin typeface="+mn-ea"/>
                <a:sym typeface="+mn-ea"/>
              </a:rPr>
              <a:t>3.</a:t>
            </a:r>
            <a:r>
              <a:rPr lang="zh-CN" altLang="en-US" sz="2000" dirty="0">
                <a:solidFill>
                  <a:schemeClr val="tx2">
                    <a:lumMod val="75000"/>
                  </a:schemeClr>
                </a:solidFill>
                <a:latin typeface="+mn-ea"/>
                <a:sym typeface="+mn-ea"/>
              </a:rPr>
              <a:t>虚拟车道对障碍物的</a:t>
            </a:r>
            <a:endParaRPr lang="en-US" altLang="zh-CN" sz="2000" dirty="0">
              <a:solidFill>
                <a:schemeClr val="tx2">
                  <a:lumMod val="75000"/>
                </a:schemeClr>
              </a:solidFill>
              <a:latin typeface="+mn-ea"/>
              <a:sym typeface="+mn-ea"/>
            </a:endParaRPr>
          </a:p>
          <a:p>
            <a:pPr>
              <a:buClr>
                <a:schemeClr val="tx2">
                  <a:lumMod val="75000"/>
                </a:schemeClr>
              </a:buClr>
            </a:pPr>
            <a:r>
              <a:rPr lang="zh-CN" altLang="en-US" sz="2000" dirty="0">
                <a:solidFill>
                  <a:schemeClr val="tx2">
                    <a:lumMod val="75000"/>
                  </a:schemeClr>
                </a:solidFill>
                <a:latin typeface="+mn-ea"/>
                <a:sym typeface="+mn-ea"/>
              </a:rPr>
              <a:t>约束力低</a:t>
            </a:r>
            <a:endParaRPr lang="en-US" altLang="zh-CN" sz="2000" dirty="0">
              <a:solidFill>
                <a:schemeClr val="tx2">
                  <a:lumMod val="75000"/>
                </a:schemeClr>
              </a:solidFill>
              <a:latin typeface="+mn-ea"/>
              <a:sym typeface="+mn-ea"/>
            </a:endParaRPr>
          </a:p>
          <a:p>
            <a:pPr>
              <a:buClr>
                <a:schemeClr val="tx2">
                  <a:lumMod val="75000"/>
                </a:schemeClr>
              </a:buClr>
            </a:pPr>
            <a:r>
              <a:rPr lang="en-US" altLang="zh-CN" sz="2000" dirty="0">
                <a:solidFill>
                  <a:schemeClr val="tx2">
                    <a:lumMod val="75000"/>
                  </a:schemeClr>
                </a:solidFill>
                <a:latin typeface="+mn-ea"/>
                <a:sym typeface="+mn-ea"/>
              </a:rPr>
              <a:t>4.</a:t>
            </a:r>
            <a:r>
              <a:rPr lang="zh-CN" altLang="en-US" sz="2000" dirty="0">
                <a:solidFill>
                  <a:schemeClr val="tx2">
                    <a:lumMod val="75000"/>
                  </a:schemeClr>
                </a:solidFill>
                <a:latin typeface="+mn-ea"/>
                <a:sym typeface="+mn-ea"/>
              </a:rPr>
              <a:t>场景中障碍物交互性</a:t>
            </a:r>
            <a:endParaRPr lang="en-US" altLang="zh-CN" sz="2000" dirty="0">
              <a:solidFill>
                <a:schemeClr val="tx2">
                  <a:lumMod val="75000"/>
                </a:schemeClr>
              </a:solidFill>
              <a:latin typeface="+mn-ea"/>
              <a:sym typeface="+mn-ea"/>
            </a:endParaRPr>
          </a:p>
          <a:p>
            <a:pPr>
              <a:buClr>
                <a:schemeClr val="tx2">
                  <a:lumMod val="75000"/>
                </a:schemeClr>
              </a:buClr>
            </a:pPr>
            <a:r>
              <a:rPr lang="zh-CN" altLang="en-US" sz="2000" dirty="0">
                <a:solidFill>
                  <a:schemeClr val="tx2">
                    <a:lumMod val="75000"/>
                  </a:schemeClr>
                </a:solidFill>
                <a:latin typeface="+mn-ea"/>
                <a:sym typeface="+mn-ea"/>
              </a:rPr>
              <a:t>强</a:t>
            </a:r>
            <a:endParaRPr lang="en-US" altLang="zh-CN" sz="2000" dirty="0">
              <a:solidFill>
                <a:schemeClr val="tx2">
                  <a:lumMod val="75000"/>
                </a:schemeClr>
              </a:solidFill>
              <a:latin typeface="+mn-ea"/>
              <a:sym typeface="+mn-ea"/>
            </a:endParaRPr>
          </a:p>
          <a:p>
            <a:pPr algn="just">
              <a:lnSpc>
                <a:spcPct val="125000"/>
              </a:lnSpc>
              <a:spcBef>
                <a:spcPts val="600"/>
              </a:spcBef>
              <a:buClr>
                <a:srgbClr val="5B9BD5"/>
              </a:buClr>
            </a:pPr>
            <a:r>
              <a:rPr lang="zh-CN" altLang="en-US" sz="1600" dirty="0">
                <a:latin typeface="+mn-ea"/>
                <a:sym typeface="+mn-ea"/>
              </a:rPr>
              <a:t>    </a:t>
            </a:r>
            <a:endParaRPr lang="en-US" altLang="zh-CN" sz="1400" dirty="0">
              <a:latin typeface="+mn-ea"/>
              <a:sym typeface="+mn-ea"/>
            </a:endParaRPr>
          </a:p>
        </p:txBody>
      </p:sp>
      <p:pic>
        <p:nvPicPr>
          <p:cNvPr id="8" name="图片 7">
            <a:extLst>
              <a:ext uri="{FF2B5EF4-FFF2-40B4-BE49-F238E27FC236}">
                <a16:creationId xmlns:a16="http://schemas.microsoft.com/office/drawing/2014/main" id="{38354AA3-093E-4827-879D-622BEF39CE3E}"/>
              </a:ext>
            </a:extLst>
          </p:cNvPr>
          <p:cNvPicPr>
            <a:picLocks noChangeAspect="1"/>
          </p:cNvPicPr>
          <p:nvPr/>
        </p:nvPicPr>
        <p:blipFill>
          <a:blip r:embed="rId5"/>
          <a:stretch>
            <a:fillRect/>
          </a:stretch>
        </p:blipFill>
        <p:spPr>
          <a:xfrm>
            <a:off x="9107832" y="4043134"/>
            <a:ext cx="2343150" cy="210502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30" y="1710055"/>
            <a:ext cx="10488930"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642" y="2546051"/>
            <a:ext cx="1843064" cy="553085"/>
          </a:xfrm>
          <a:prstGeom prst="rect">
            <a:avLst/>
          </a:prstGeom>
          <a:noFill/>
        </p:spPr>
        <p:txBody>
          <a:bodyPr wrap="square" rtlCol="0">
            <a:spAutoFit/>
          </a:bodyPr>
          <a:lstStyle/>
          <a:p>
            <a:r>
              <a:rPr lang="zh-CN" altLang="en-US" sz="3000" dirty="0">
                <a:solidFill>
                  <a:srgbClr val="224982"/>
                </a:solidFill>
                <a:latin typeface="微软雅黑" panose="020B0503020204020204" pitchFamily="34" charset="-122"/>
                <a:ea typeface="微软雅黑" panose="020B0503020204020204" pitchFamily="34" charset="-122"/>
              </a:rPr>
              <a:t>第二部分</a:t>
            </a:r>
          </a:p>
        </p:txBody>
      </p:sp>
      <p:sp>
        <p:nvSpPr>
          <p:cNvPr id="39" name="文本框 38"/>
          <p:cNvSpPr txBox="1"/>
          <p:nvPr/>
        </p:nvSpPr>
        <p:spPr bwMode="auto">
          <a:xfrm>
            <a:off x="2654328" y="3321050"/>
            <a:ext cx="7135623" cy="707886"/>
          </a:xfrm>
          <a:prstGeom prst="rect">
            <a:avLst/>
          </a:prstGeom>
          <a:noFill/>
        </p:spPr>
        <p:txBody>
          <a:bodyPr wrap="square">
            <a:spAutoFit/>
          </a:bodyPr>
          <a:lstStyle/>
          <a:p>
            <a:pPr defTabSz="685800">
              <a:defRPr/>
            </a:pPr>
            <a:r>
              <a:rPr lang="zh-CN" altLang="en-US" sz="4000" b="1" dirty="0">
                <a:solidFill>
                  <a:srgbClr val="224982"/>
                </a:solidFill>
                <a:latin typeface="Arial" panose="020B0604020202020204"/>
                <a:ea typeface="微软雅黑" panose="020B0503020204020204" pitchFamily="34" charset="-122"/>
              </a:rPr>
              <a:t>交通场景轨迹预测问题建模</a:t>
            </a:r>
          </a:p>
        </p:txBody>
      </p:sp>
      <p:grpSp>
        <p:nvGrpSpPr>
          <p:cNvPr id="18" name="组合 17"/>
          <p:cNvGrpSpPr/>
          <p:nvPr/>
        </p:nvGrpSpPr>
        <p:grpSpPr>
          <a:xfrm>
            <a:off x="580387" y="2208100"/>
            <a:ext cx="1940904" cy="1940901"/>
            <a:chOff x="2405755" y="2364444"/>
            <a:chExt cx="1713834" cy="1713832"/>
          </a:xfrm>
        </p:grpSpPr>
        <p:sp>
          <p:nvSpPr>
            <p:cNvPr id="19" name="椭圆 1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0" name="椭圆 19"/>
            <p:cNvSpPr/>
            <p:nvPr/>
          </p:nvSpPr>
          <p:spPr bwMode="auto">
            <a:xfrm>
              <a:off x="2503375" y="2462064"/>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0" advTm="6"/>
    </mc:Choice>
    <mc:Fallback xmlns="">
      <p:transition advTm="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4314001"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机动车与非机动车不确定性建模</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grpSp>
        <p:nvGrpSpPr>
          <p:cNvPr id="2" name="组合 1">
            <a:extLst>
              <a:ext uri="{FF2B5EF4-FFF2-40B4-BE49-F238E27FC236}">
                <a16:creationId xmlns:a16="http://schemas.microsoft.com/office/drawing/2014/main" id="{645780DD-5721-4CCF-BF04-E060746A13FC}"/>
              </a:ext>
            </a:extLst>
          </p:cNvPr>
          <p:cNvGrpSpPr/>
          <p:nvPr/>
        </p:nvGrpSpPr>
        <p:grpSpPr>
          <a:xfrm>
            <a:off x="270510" y="858848"/>
            <a:ext cx="6498590" cy="5829763"/>
            <a:chOff x="270510" y="858848"/>
            <a:chExt cx="6498590" cy="5829763"/>
          </a:xfrm>
        </p:grpSpPr>
        <p:pic>
          <p:nvPicPr>
            <p:cNvPr id="25" name="图片 24">
              <a:extLst>
                <a:ext uri="{FF2B5EF4-FFF2-40B4-BE49-F238E27FC236}">
                  <a16:creationId xmlns:a16="http://schemas.microsoft.com/office/drawing/2014/main" id="{AC89B505-4BFA-4E46-B11B-136A5179E88E}"/>
                </a:ext>
              </a:extLst>
            </p:cNvPr>
            <p:cNvPicPr/>
            <p:nvPr/>
          </p:nvPicPr>
          <p:blipFill>
            <a:blip r:embed="rId4">
              <a:extLst>
                <a:ext uri="{28A0092B-C50C-407E-A947-70E740481C1C}">
                  <a14:useLocalDpi xmlns:a14="http://schemas.microsoft.com/office/drawing/2010/main" val="0"/>
                </a:ext>
              </a:extLst>
            </a:blip>
            <a:stretch>
              <a:fillRect/>
            </a:stretch>
          </p:blipFill>
          <p:spPr>
            <a:xfrm>
              <a:off x="270510" y="858848"/>
              <a:ext cx="6498590" cy="5829763"/>
            </a:xfrm>
            <a:prstGeom prst="rect">
              <a:avLst/>
            </a:prstGeom>
          </p:spPr>
        </p:pic>
        <p:sp>
          <p:nvSpPr>
            <p:cNvPr id="6" name="椭圆 5">
              <a:extLst>
                <a:ext uri="{FF2B5EF4-FFF2-40B4-BE49-F238E27FC236}">
                  <a16:creationId xmlns:a16="http://schemas.microsoft.com/office/drawing/2014/main" id="{E1971FDA-3ADC-433E-AD61-C8D1F0BB8DC8}"/>
                </a:ext>
              </a:extLst>
            </p:cNvPr>
            <p:cNvSpPr/>
            <p:nvPr/>
          </p:nvSpPr>
          <p:spPr>
            <a:xfrm>
              <a:off x="3958590" y="3060617"/>
              <a:ext cx="1905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1</a:t>
              </a:r>
              <a:endParaRPr lang="zh-CN" altLang="en-US" sz="1600" dirty="0"/>
            </a:p>
          </p:txBody>
        </p:sp>
        <p:sp>
          <p:nvSpPr>
            <p:cNvPr id="27" name="椭圆 26">
              <a:extLst>
                <a:ext uri="{FF2B5EF4-FFF2-40B4-BE49-F238E27FC236}">
                  <a16:creationId xmlns:a16="http://schemas.microsoft.com/office/drawing/2014/main" id="{E8A6A0D2-3DAC-4AE6-B4E7-E76618BCF11A}"/>
                </a:ext>
              </a:extLst>
            </p:cNvPr>
            <p:cNvSpPr/>
            <p:nvPr/>
          </p:nvSpPr>
          <p:spPr>
            <a:xfrm>
              <a:off x="4077335" y="3230006"/>
              <a:ext cx="1905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2</a:t>
              </a:r>
              <a:endParaRPr lang="zh-CN" altLang="en-US" sz="1600" dirty="0"/>
            </a:p>
          </p:txBody>
        </p:sp>
        <p:sp>
          <p:nvSpPr>
            <p:cNvPr id="29" name="椭圆 28">
              <a:extLst>
                <a:ext uri="{FF2B5EF4-FFF2-40B4-BE49-F238E27FC236}">
                  <a16:creationId xmlns:a16="http://schemas.microsoft.com/office/drawing/2014/main" id="{67FCC599-E6DE-4A32-BB33-AFBBFACD9BFD}"/>
                </a:ext>
              </a:extLst>
            </p:cNvPr>
            <p:cNvSpPr/>
            <p:nvPr/>
          </p:nvSpPr>
          <p:spPr>
            <a:xfrm>
              <a:off x="4196080" y="3377654"/>
              <a:ext cx="1905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3</a:t>
              </a:r>
              <a:endParaRPr lang="zh-CN" altLang="en-US" sz="1600" dirty="0"/>
            </a:p>
          </p:txBody>
        </p:sp>
        <p:sp>
          <p:nvSpPr>
            <p:cNvPr id="30" name="椭圆 29">
              <a:extLst>
                <a:ext uri="{FF2B5EF4-FFF2-40B4-BE49-F238E27FC236}">
                  <a16:creationId xmlns:a16="http://schemas.microsoft.com/office/drawing/2014/main" id="{9D702E66-B9D2-4BAE-8908-0DA70A594699}"/>
                </a:ext>
              </a:extLst>
            </p:cNvPr>
            <p:cNvSpPr/>
            <p:nvPr/>
          </p:nvSpPr>
          <p:spPr>
            <a:xfrm>
              <a:off x="4308475" y="3532987"/>
              <a:ext cx="1905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4</a:t>
              </a:r>
              <a:endParaRPr lang="zh-CN" altLang="en-US" sz="1600" dirty="0"/>
            </a:p>
          </p:txBody>
        </p:sp>
        <p:sp>
          <p:nvSpPr>
            <p:cNvPr id="9" name="矩形 8">
              <a:extLst>
                <a:ext uri="{FF2B5EF4-FFF2-40B4-BE49-F238E27FC236}">
                  <a16:creationId xmlns:a16="http://schemas.microsoft.com/office/drawing/2014/main" id="{7969E344-9C03-4E5E-85B1-E9F9E91C4851}"/>
                </a:ext>
              </a:extLst>
            </p:cNvPr>
            <p:cNvSpPr/>
            <p:nvPr/>
          </p:nvSpPr>
          <p:spPr>
            <a:xfrm>
              <a:off x="1145665" y="5131397"/>
              <a:ext cx="765362"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主车</a:t>
              </a:r>
            </a:p>
          </p:txBody>
        </p:sp>
      </p:gr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59472257-63D4-4C4A-87F9-337DC758F4E0}"/>
                  </a:ext>
                </a:extLst>
              </p:cNvPr>
              <p:cNvSpPr txBox="1"/>
              <p:nvPr/>
            </p:nvSpPr>
            <p:spPr>
              <a:xfrm>
                <a:off x="6887845" y="1109604"/>
                <a:ext cx="5212025" cy="1488421"/>
              </a:xfrm>
              <a:prstGeom prst="rect">
                <a:avLst/>
              </a:prstGeom>
              <a:noFill/>
            </p:spPr>
            <p:txBody>
              <a:bodyPr wrap="square" rtlCol="0">
                <a:spAutoFit/>
              </a:bodyPr>
              <a:lstStyle/>
              <a:p>
                <a:r>
                  <a:rPr lang="zh-CN" altLang="en-US" b="1" dirty="0"/>
                  <a:t>意图不确定性</a:t>
                </a:r>
                <a:endParaRPr lang="en-US" altLang="zh-CN" b="1" dirty="0"/>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设计并使用一组离散的</a:t>
                </a:r>
                <a:r>
                  <a:rPr lang="en-US" altLang="zh-CN" sz="1800" dirty="0">
                    <a:effectLst/>
                    <a:latin typeface="Times New Roman" panose="02020603050405020304" pitchFamily="18" charset="0"/>
                    <a:ea typeface="宋体" panose="02010600030101010101" pitchFamily="2" charset="-122"/>
                  </a:rPr>
                  <a:t>State-Anchor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轨迹序列</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𝒜</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d>
                          <m:dPr>
                            <m:begChr m:val="{"/>
                            <m:endChr m:val="}"/>
                            <m:ctrlPr>
                              <a:rPr lang="zh-CN" altLang="zh-CN" i="1">
                                <a:effectLst/>
                                <a:latin typeface="Cambria Math" panose="02040503050406030204" pitchFamily="18" charset="0"/>
                                <a:ea typeface="Cambria Math" panose="02040503050406030204" pitchFamily="18" charset="0"/>
                              </a:rPr>
                            </m:ctrlPr>
                          </m:dPr>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e>
                        </m:d>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sSubSup>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表示智能体的意图不确定性</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dirty="0"/>
                  <a:t>每一条</a:t>
                </a:r>
                <a:r>
                  <a:rPr lang="en-US" altLang="zh-CN" dirty="0">
                    <a:latin typeface="Times New Roman" panose="02020603050405020304" pitchFamily="18" charset="0"/>
                    <a:cs typeface="Times New Roman" panose="02020603050405020304" pitchFamily="18" charset="0"/>
                  </a:rPr>
                  <a:t>Anchor</a:t>
                </a:r>
                <a:r>
                  <a:rPr lang="zh-CN" altLang="zh-CN" dirty="0"/>
                  <a:t>轨迹的轨迹状态序列</a:t>
                </a:r>
                <a:r>
                  <a:rPr lang="zh-CN" altLang="en-US" dirty="0"/>
                  <a:t>，使用</a:t>
                </a:r>
                <a:r>
                  <a:rPr lang="en-US" altLang="zh-CN" dirty="0">
                    <a:latin typeface="Times New Roman" panose="02020603050405020304" pitchFamily="18" charset="0"/>
                    <a:cs typeface="Times New Roman" panose="02020603050405020304" pitchFamily="18" charset="0"/>
                  </a:rPr>
                  <a:t>K-Means</a:t>
                </a:r>
                <a:r>
                  <a:rPr lang="zh-CN" altLang="en-US" dirty="0"/>
                  <a:t>聚类轨迹得到。</a:t>
                </a:r>
                <a:endParaRPr lang="en-US" altLang="zh-CN" dirty="0"/>
              </a:p>
            </p:txBody>
          </p:sp>
        </mc:Choice>
        <mc:Fallback xmlns="">
          <p:sp>
            <p:nvSpPr>
              <p:cNvPr id="10" name="文本框 9">
                <a:extLst>
                  <a:ext uri="{FF2B5EF4-FFF2-40B4-BE49-F238E27FC236}">
                    <a16:creationId xmlns:a16="http://schemas.microsoft.com/office/drawing/2014/main" id="{59472257-63D4-4C4A-87F9-337DC758F4E0}"/>
                  </a:ext>
                </a:extLst>
              </p:cNvPr>
              <p:cNvSpPr txBox="1">
                <a:spLocks noRot="1" noChangeAspect="1" noMove="1" noResize="1" noEditPoints="1" noAdjustHandles="1" noChangeArrowheads="1" noChangeShapeType="1" noTextEdit="1"/>
              </p:cNvSpPr>
              <p:nvPr/>
            </p:nvSpPr>
            <p:spPr>
              <a:xfrm>
                <a:off x="6887845" y="1109604"/>
                <a:ext cx="5212025" cy="1488421"/>
              </a:xfrm>
              <a:prstGeom prst="rect">
                <a:avLst/>
              </a:prstGeom>
              <a:blipFill>
                <a:blip r:embed="rId5"/>
                <a:stretch>
                  <a:fillRect l="-1053" t="-3279" r="-117" b="-45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550A428A-A113-4D67-9F4C-5F516AAACFC3}"/>
                  </a:ext>
                </a:extLst>
              </p:cNvPr>
              <p:cNvSpPr txBox="1"/>
              <p:nvPr/>
            </p:nvSpPr>
            <p:spPr>
              <a:xfrm>
                <a:off x="6881495" y="3650898"/>
                <a:ext cx="5422900" cy="1245469"/>
              </a:xfrm>
              <a:prstGeom prst="rect">
                <a:avLst/>
              </a:prstGeom>
              <a:noFill/>
            </p:spPr>
            <p:txBody>
              <a:bodyPr wrap="square" rtlCol="0">
                <a:spAutoFit/>
              </a:bodyPr>
              <a:lstStyle/>
              <a:p>
                <a:r>
                  <a:rPr lang="zh-CN" altLang="en-US" b="1" dirty="0"/>
                  <a:t>控制不确定性</a:t>
                </a:r>
                <a:endParaRPr lang="en-US" altLang="zh-CN" b="1" dirty="0"/>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控制不确定性依赖于每条</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轨迹所得出轨迹预测点的双变量高斯分布</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𝜑</m:t>
                      </m:r>
                      <m:d>
                        <m:dPr>
                          <m:ctrlPr>
                            <a:rPr lang="zh-CN" altLang="zh-CN" i="1">
                              <a:latin typeface="Cambria Math" panose="02040503050406030204" pitchFamily="18" charset="0"/>
                            </a:rPr>
                          </m:ctrlPr>
                        </m:dPr>
                        <m:e>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𝑠</m:t>
                              </m:r>
                            </m:e>
                            <m:sub>
                              <m:r>
                                <a:rPr lang="en-US" altLang="zh-CN" i="1">
                                  <a:latin typeface="Cambria Math" panose="02040503050406030204" pitchFamily="18" charset="0"/>
                                </a:rPr>
                                <m:t>𝑡</m:t>
                              </m:r>
                            </m:sub>
                            <m:sup>
                              <m:r>
                                <a:rPr lang="en-US" altLang="zh-CN" i="1">
                                  <a:latin typeface="Cambria Math" panose="02040503050406030204" pitchFamily="18" charset="0"/>
                                </a:rPr>
                                <m:t>𝑘</m:t>
                              </m:r>
                            </m:sup>
                          </m:sSubSup>
                        </m:e>
                        <m:e>
                          <m:sSup>
                            <m:sSupPr>
                              <m:ctrlPr>
                                <a:rPr lang="zh-CN" altLang="zh-CN" i="1">
                                  <a:latin typeface="Cambria Math" panose="02040503050406030204" pitchFamily="18" charset="0"/>
                                </a:rPr>
                              </m:ctrlPr>
                            </m:sSupPr>
                            <m:e>
                              <m:r>
                                <a:rPr lang="en-US" altLang="zh-CN" i="1">
                                  <a:latin typeface="Cambria Math" panose="02040503050406030204" pitchFamily="18" charset="0"/>
                                </a:rPr>
                                <m:t>𝑎</m:t>
                              </m:r>
                            </m:e>
                            <m:sup>
                              <m:r>
                                <a:rPr lang="en-US" altLang="zh-CN" i="1">
                                  <a:latin typeface="Cambria Math" panose="02040503050406030204" pitchFamily="18" charset="0"/>
                                </a:rPr>
                                <m:t>𝑘</m:t>
                              </m:r>
                            </m:sup>
                          </m:sSup>
                          <m:r>
                            <a:rPr lang="en-US" altLang="zh-CN" i="1">
                              <a:latin typeface="Cambria Math" panose="02040503050406030204" pitchFamily="18" charset="0"/>
                            </a:rPr>
                            <m:t>,</m:t>
                          </m:r>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i="1">
                          <a:latin typeface="Cambria Math" panose="02040503050406030204" pitchFamily="18" charset="0"/>
                        </a:rPr>
                        <m:t>𝜙</m:t>
                      </m:r>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𝑠</m:t>
                          </m:r>
                        </m:e>
                        <m:sub>
                          <m:r>
                            <a:rPr lang="en-US" altLang="zh-CN" i="1">
                              <a:latin typeface="Cambria Math" panose="02040503050406030204" pitchFamily="18" charset="0"/>
                            </a:rPr>
                            <m:t>𝑡</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𝑥</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𝜇</m:t>
                          </m:r>
                        </m:e>
                        <m:sub>
                          <m:r>
                            <a:rPr lang="en-US" altLang="zh-CN" i="1">
                              <a:latin typeface="Cambria Math" panose="02040503050406030204" pitchFamily="18" charset="0"/>
                            </a:rPr>
                            <m:t>𝑥</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𝑦</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𝜇</m:t>
                          </m:r>
                        </m:e>
                        <m:sub>
                          <m:r>
                            <a:rPr lang="en-US" altLang="zh-CN" i="1">
                              <a:latin typeface="Cambria Math" panose="02040503050406030204" pitchFamily="18" charset="0"/>
                            </a:rPr>
                            <m:t>𝑦</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𝜎</m:t>
                          </m:r>
                        </m:e>
                        <m:sub>
                          <m:r>
                            <a:rPr lang="en-US" altLang="zh-CN" i="1">
                              <a:latin typeface="Cambria Math" panose="02040503050406030204" pitchFamily="18" charset="0"/>
                            </a:rPr>
                            <m:t>𝑥</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𝜎</m:t>
                          </m:r>
                        </m:e>
                        <m:sub>
                          <m:r>
                            <a:rPr lang="en-US" altLang="zh-CN" i="1">
                              <a:latin typeface="Cambria Math" panose="02040503050406030204" pitchFamily="18" charset="0"/>
                            </a:rPr>
                            <m:t>𝑦</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𝜌</m:t>
                          </m:r>
                        </m:e>
                        <m:sup>
                          <m:r>
                            <a:rPr lang="en-US" altLang="zh-CN" i="1">
                              <a:latin typeface="Cambria Math" panose="02040503050406030204" pitchFamily="18" charset="0"/>
                            </a:rPr>
                            <m:t>𝑘</m:t>
                          </m:r>
                        </m:sup>
                      </m:sSup>
                      <m:r>
                        <a:rPr lang="en-US" altLang="zh-CN" i="1">
                          <a:latin typeface="Cambria Math" panose="02040503050406030204" pitchFamily="18" charset="0"/>
                        </a:rPr>
                        <m:t>)</m:t>
                      </m:r>
                    </m:oMath>
                  </m:oMathPara>
                </a14:m>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4" name="文本框 33">
                <a:extLst>
                  <a:ext uri="{FF2B5EF4-FFF2-40B4-BE49-F238E27FC236}">
                    <a16:creationId xmlns:a16="http://schemas.microsoft.com/office/drawing/2014/main" id="{550A428A-A113-4D67-9F4C-5F516AAACFC3}"/>
                  </a:ext>
                </a:extLst>
              </p:cNvPr>
              <p:cNvSpPr txBox="1">
                <a:spLocks noRot="1" noChangeAspect="1" noMove="1" noResize="1" noEditPoints="1" noAdjustHandles="1" noChangeArrowheads="1" noChangeShapeType="1" noTextEdit="1"/>
              </p:cNvSpPr>
              <p:nvPr/>
            </p:nvSpPr>
            <p:spPr>
              <a:xfrm>
                <a:off x="6881495" y="3650898"/>
                <a:ext cx="5422900" cy="1245469"/>
              </a:xfrm>
              <a:prstGeom prst="rect">
                <a:avLst/>
              </a:prstGeom>
              <a:blipFill>
                <a:blip r:embed="rId6"/>
                <a:stretch>
                  <a:fillRect l="-1012" t="-4412" b="-14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237F840C-C16F-4CDB-9E38-4AA2AA19EAE9}"/>
                  </a:ext>
                </a:extLst>
              </p:cNvPr>
              <p:cNvSpPr txBox="1"/>
              <p:nvPr/>
            </p:nvSpPr>
            <p:spPr>
              <a:xfrm>
                <a:off x="6005664" y="2918779"/>
                <a:ext cx="6094206" cy="6935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𝜋</m:t>
                      </m:r>
                      <m:d>
                        <m:dPr>
                          <m:ctrlPr>
                            <a:rPr lang="zh-CN" altLang="en-US" i="1">
                              <a:solidFill>
                                <a:srgbClr val="836967"/>
                              </a:solidFill>
                              <a:latin typeface="Cambria Math" panose="02040503050406030204" pitchFamily="18" charset="0"/>
                            </a:rPr>
                          </m:ctrlPr>
                        </m:dPr>
                        <m:e>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𝑎</m:t>
                              </m:r>
                            </m:e>
                            <m:sup>
                              <m:r>
                                <a:rPr lang="zh-CN" altLang="en-US" i="1">
                                  <a:latin typeface="Cambria Math" panose="02040503050406030204" pitchFamily="18" charset="0"/>
                                </a:rPr>
                                <m:t>𝑘</m:t>
                              </m:r>
                            </m:sup>
                          </m:sSup>
                        </m:e>
                        <m:e>
                          <m:r>
                            <a:rPr lang="zh-CN" altLang="en-US" i="1">
                              <a:latin typeface="Cambria Math" panose="02040503050406030204" pitchFamily="18" charset="0"/>
                            </a:rPr>
                            <m:t>𝑥</m:t>
                          </m:r>
                        </m:e>
                      </m:d>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1">
                              <a:latin typeface="Cambria Math" panose="02040503050406030204" pitchFamily="18" charset="0"/>
                            </a:rPr>
                            <m:t>𝑒𝑥𝑝</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𝑘</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e>
                          </m:d>
                        </m:num>
                        <m:den>
                          <m:nary>
                            <m:naryPr>
                              <m:chr m:val="∑"/>
                              <m:limLoc m:val="subSup"/>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r>
                                <a:rPr lang="zh-CN" altLang="en-US" i="1">
                                  <a:latin typeface="Cambria Math" panose="02040503050406030204" pitchFamily="18" charset="0"/>
                                </a:rPr>
                                <m:t>𝑒𝑥𝑝</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𝑖</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e>
                              </m:d>
                            </m:e>
                          </m:nary>
                        </m:den>
                      </m:f>
                    </m:oMath>
                  </m:oMathPara>
                </a14:m>
                <a:endParaRPr lang="zh-CN" altLang="en-US" dirty="0"/>
              </a:p>
            </p:txBody>
          </p:sp>
        </mc:Choice>
        <mc:Fallback xmlns="">
          <p:sp>
            <p:nvSpPr>
              <p:cNvPr id="39" name="文本框 38">
                <a:extLst>
                  <a:ext uri="{FF2B5EF4-FFF2-40B4-BE49-F238E27FC236}">
                    <a16:creationId xmlns:a16="http://schemas.microsoft.com/office/drawing/2014/main" id="{237F840C-C16F-4CDB-9E38-4AA2AA19EAE9}"/>
                  </a:ext>
                </a:extLst>
              </p:cNvPr>
              <p:cNvSpPr txBox="1">
                <a:spLocks noRot="1" noChangeAspect="1" noMove="1" noResize="1" noEditPoints="1" noAdjustHandles="1" noChangeArrowheads="1" noChangeShapeType="1" noTextEdit="1"/>
              </p:cNvSpPr>
              <p:nvPr/>
            </p:nvSpPr>
            <p:spPr>
              <a:xfrm>
                <a:off x="6005664" y="2918779"/>
                <a:ext cx="6094206" cy="69358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6D2B9295-766B-4496-8C53-054AD71EDC62}"/>
                  </a:ext>
                </a:extLst>
              </p:cNvPr>
              <p:cNvSpPr txBox="1"/>
              <p:nvPr/>
            </p:nvSpPr>
            <p:spPr>
              <a:xfrm>
                <a:off x="6875235" y="5094368"/>
                <a:ext cx="6153374" cy="1148199"/>
              </a:xfrm>
              <a:prstGeom prst="rect">
                <a:avLst/>
              </a:prstGeom>
              <a:noFill/>
            </p:spPr>
            <p:txBody>
              <a:bodyPr wrap="square">
                <a:spAutoFit/>
              </a:bodyPr>
              <a:lstStyle/>
              <a:p>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机动车与非机动车的不确定性模型</a:t>
                </a:r>
                <a:endParaRPr lang="en-US" altLang="zh-CN" sz="1800" b="1" dirty="0">
                  <a:effectLst/>
                  <a:latin typeface="Times New Roman" panose="02020603050405020304" pitchFamily="18"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𝑝</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𝜋</m:t>
                          </m:r>
                          <m:d>
                            <m:dPr>
                              <m:ctrlPr>
                                <a:rPr lang="zh-CN" altLang="zh-CN" i="1">
                                  <a:effectLst/>
                                  <a:latin typeface="Cambria Math" panose="02040503050406030204" pitchFamily="18" charset="0"/>
                                  <a:ea typeface="Cambria Math" panose="02040503050406030204" pitchFamily="18" charset="0"/>
                                </a:rPr>
                              </m:ctrlPr>
                            </m:dPr>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𝜑</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e>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e>
                      </m:nary>
                    </m:oMath>
                  </m:oMathPara>
                </a14:m>
                <a:endParaRPr lang="zh-CN" altLang="en-US" dirty="0"/>
              </a:p>
            </p:txBody>
          </p:sp>
        </mc:Choice>
        <mc:Fallback xmlns="">
          <p:sp>
            <p:nvSpPr>
              <p:cNvPr id="42" name="文本框 41">
                <a:extLst>
                  <a:ext uri="{FF2B5EF4-FFF2-40B4-BE49-F238E27FC236}">
                    <a16:creationId xmlns:a16="http://schemas.microsoft.com/office/drawing/2014/main" id="{6D2B9295-766B-4496-8C53-054AD71EDC62}"/>
                  </a:ext>
                </a:extLst>
              </p:cNvPr>
              <p:cNvSpPr txBox="1">
                <a:spLocks noRot="1" noChangeAspect="1" noMove="1" noResize="1" noEditPoints="1" noAdjustHandles="1" noChangeArrowheads="1" noChangeShapeType="1" noTextEdit="1"/>
              </p:cNvSpPr>
              <p:nvPr/>
            </p:nvSpPr>
            <p:spPr>
              <a:xfrm>
                <a:off x="6875235" y="5094368"/>
                <a:ext cx="6153374" cy="1148199"/>
              </a:xfrm>
              <a:prstGeom prst="rect">
                <a:avLst/>
              </a:prstGeom>
              <a:blipFill>
                <a:blip r:embed="rId8"/>
                <a:stretch>
                  <a:fillRect l="-892" t="-425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25440476"/>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3134191"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不确定性建模验证分析</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pic>
        <p:nvPicPr>
          <p:cNvPr id="7" name="图片 6">
            <a:extLst>
              <a:ext uri="{FF2B5EF4-FFF2-40B4-BE49-F238E27FC236}">
                <a16:creationId xmlns:a16="http://schemas.microsoft.com/office/drawing/2014/main" id="{239C8480-5608-4B62-933D-604635BA28C9}"/>
              </a:ext>
            </a:extLst>
          </p:cNvPr>
          <p:cNvPicPr>
            <a:picLocks noChangeAspect="1"/>
          </p:cNvPicPr>
          <p:nvPr/>
        </p:nvPicPr>
        <p:blipFill>
          <a:blip r:embed="rId4"/>
          <a:stretch>
            <a:fillRect/>
          </a:stretch>
        </p:blipFill>
        <p:spPr>
          <a:xfrm>
            <a:off x="0" y="569583"/>
            <a:ext cx="8687380" cy="3111829"/>
          </a:xfrm>
          <a:prstGeom prst="rect">
            <a:avLst/>
          </a:prstGeom>
        </p:spPr>
      </p:pic>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49ED5BFC-F27C-4048-8992-C3FE796B0FDA}"/>
                  </a:ext>
                </a:extLst>
              </p:cNvPr>
              <p:cNvSpPr txBox="1"/>
              <p:nvPr/>
            </p:nvSpPr>
            <p:spPr>
              <a:xfrm>
                <a:off x="8687380" y="1257904"/>
                <a:ext cx="3324520" cy="1837170"/>
              </a:xfrm>
              <a:prstGeom prst="rect">
                <a:avLst/>
              </a:prstGeom>
              <a:noFill/>
            </p:spPr>
            <p:txBody>
              <a:bodyPr wrap="square">
                <a:spAutoFit/>
              </a:bodyPr>
              <a:lstStyle/>
              <a:p>
                <a14:m>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𝒜</m:t>
                    </m:r>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d>
                          <m:dPr>
                            <m:begChr m:val="{"/>
                            <m:endChr m:val="}"/>
                            <m:ctrlPr>
                              <a:rPr lang="zh-CN" altLang="zh-CN" i="1">
                                <a:effectLst/>
                                <a:latin typeface="Cambria Math" panose="02040503050406030204" pitchFamily="18" charset="0"/>
                                <a:ea typeface="Cambria Math" panose="02040503050406030204" pitchFamily="18" charset="0"/>
                              </a:rPr>
                            </m:ctrlPr>
                          </m:dPr>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e>
                        </m:d>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sSubSup>
                  </m:oMath>
                </a14:m>
                <a:r>
                  <a:rPr lang="en-US" altLang="zh-CN" dirty="0"/>
                  <a:t>,</a:t>
                </a:r>
                <a:r>
                  <a:rPr lang="zh-CN" altLang="en-US" dirty="0"/>
                  <a:t>表示智能体的</a:t>
                </a:r>
                <a:r>
                  <a:rPr lang="en-US" altLang="zh-CN" dirty="0">
                    <a:latin typeface="Times New Roman" panose="02020603050405020304" pitchFamily="18" charset="0"/>
                    <a:cs typeface="Times New Roman" panose="02020603050405020304" pitchFamily="18" charset="0"/>
                  </a:rPr>
                  <a:t>State-Anchor</a:t>
                </a:r>
                <a:r>
                  <a:rPr lang="zh-CN" altLang="en-US" dirty="0"/>
                  <a:t>序列，通过对上图轨迹进行</a:t>
                </a:r>
                <a:r>
                  <a:rPr lang="en-US" altLang="zh-CN" dirty="0">
                    <a:latin typeface="Times New Roman" panose="02020603050405020304" pitchFamily="18" charset="0"/>
                    <a:cs typeface="Times New Roman" panose="02020603050405020304" pitchFamily="18" charset="0"/>
                  </a:rPr>
                  <a:t>K-means</a:t>
                </a:r>
                <a:r>
                  <a:rPr lang="zh-CN" altLang="en-US" dirty="0"/>
                  <a:t>聚类分析，捕获轨迹之间的平方距离，</a:t>
                </a:r>
                <a:endParaRPr lang="en-US" altLang="zh-CN" dirty="0"/>
              </a:p>
              <a:p>
                <a:endParaRPr lang="en-US" altLang="zh-CN" dirty="0"/>
              </a:p>
              <a:p>
                <a:r>
                  <a:rPr lang="en-US" altLang="zh-CN" b="1" dirty="0"/>
                  <a:t> </a:t>
                </a:r>
                <a14:m>
                  <m:oMath xmlns:m="http://schemas.openxmlformats.org/officeDocument/2006/math">
                    <m:r>
                      <a:rPr lang="en-US" altLang="zh-CN" b="1" i="1">
                        <a:latin typeface="Cambria Math" panose="02040503050406030204" pitchFamily="18" charset="0"/>
                      </a:rPr>
                      <m:t>𝒅</m:t>
                    </m:r>
                    <m:d>
                      <m:dPr>
                        <m:ctrlPr>
                          <a:rPr lang="zh-CN" altLang="zh-CN" b="1" i="1">
                            <a:latin typeface="Cambria Math" panose="02040503050406030204" pitchFamily="18" charset="0"/>
                          </a:rPr>
                        </m:ctrlPr>
                      </m:dPr>
                      <m:e>
                        <m:r>
                          <a:rPr lang="en-US" altLang="zh-CN" b="1" i="1">
                            <a:latin typeface="Cambria Math" panose="02040503050406030204" pitchFamily="18" charset="0"/>
                          </a:rPr>
                          <m:t>𝒖</m:t>
                        </m:r>
                        <m:r>
                          <a:rPr lang="en-US" altLang="zh-CN" b="1" i="1">
                            <a:latin typeface="Cambria Math" panose="02040503050406030204" pitchFamily="18" charset="0"/>
                          </a:rPr>
                          <m:t>,</m:t>
                        </m:r>
                        <m:r>
                          <a:rPr lang="en-US" altLang="zh-CN" b="1" i="1">
                            <a:latin typeface="Cambria Math" panose="02040503050406030204" pitchFamily="18" charset="0"/>
                          </a:rPr>
                          <m:t>𝒗</m:t>
                        </m:r>
                      </m:e>
                    </m:d>
                    <m:r>
                      <a:rPr lang="en-US" altLang="zh-CN" b="1" i="1">
                        <a:latin typeface="Cambria Math" panose="02040503050406030204" pitchFamily="18" charset="0"/>
                      </a:rPr>
                      <m:t>=</m:t>
                    </m:r>
                    <m:nary>
                      <m:naryPr>
                        <m:chr m:val="∑"/>
                        <m:ctrlPr>
                          <a:rPr lang="zh-CN" altLang="zh-CN" b="1" i="1">
                            <a:latin typeface="Cambria Math" panose="02040503050406030204" pitchFamily="18" charset="0"/>
                          </a:rPr>
                        </m:ctrlPr>
                      </m:naryPr>
                      <m:sub>
                        <m:r>
                          <a:rPr lang="en-US" altLang="zh-CN" b="1" i="1">
                            <a:latin typeface="Cambria Math" panose="02040503050406030204" pitchFamily="18" charset="0"/>
                          </a:rPr>
                          <m:t>𝒕</m:t>
                        </m:r>
                      </m:sub>
                      <m:sup>
                        <m:r>
                          <a:rPr lang="en-US" altLang="zh-CN" b="1" i="1">
                            <a:latin typeface="Cambria Math" panose="02040503050406030204" pitchFamily="18" charset="0"/>
                          </a:rPr>
                          <m:t>𝑻</m:t>
                        </m:r>
                      </m:sup>
                      <m:e>
                        <m:sSub>
                          <m:sSubPr>
                            <m:ctrlPr>
                              <a:rPr lang="zh-CN" altLang="zh-CN" b="1" i="1">
                                <a:latin typeface="Cambria Math" panose="02040503050406030204" pitchFamily="18" charset="0"/>
                              </a:rPr>
                            </m:ctrlPr>
                          </m:sSubPr>
                          <m:e>
                            <m:d>
                              <m:dPr>
                                <m:begChr m:val="|"/>
                                <m:endChr m:val="|"/>
                                <m:ctrlPr>
                                  <a:rPr lang="zh-CN" altLang="zh-CN" b="1" i="1">
                                    <a:latin typeface="Cambria Math" panose="02040503050406030204" pitchFamily="18" charset="0"/>
                                  </a:rPr>
                                </m:ctrlPr>
                              </m:dPr>
                              <m:e>
                                <m:d>
                                  <m:dPr>
                                    <m:begChr m:val="|"/>
                                    <m:endChr m:val="|"/>
                                    <m:ctrlPr>
                                      <a:rPr lang="zh-CN" altLang="zh-CN" b="1" i="1">
                                        <a:latin typeface="Cambria Math" panose="02040503050406030204" pitchFamily="18" charset="0"/>
                                      </a:rPr>
                                    </m:ctrlPr>
                                  </m:dPr>
                                  <m:e>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𝑴</m:t>
                                        </m:r>
                                      </m:e>
                                      <m:sub>
                                        <m:r>
                                          <a:rPr lang="en-US" altLang="zh-CN" b="1" i="1">
                                            <a:latin typeface="Cambria Math" panose="02040503050406030204" pitchFamily="18" charset="0"/>
                                          </a:rPr>
                                          <m:t>𝒖</m:t>
                                        </m:r>
                                      </m:sub>
                                    </m:sSub>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𝒖</m:t>
                                        </m:r>
                                      </m:e>
                                      <m:sub>
                                        <m:r>
                                          <a:rPr lang="en-US" altLang="zh-CN" b="1" i="1">
                                            <a:latin typeface="Cambria Math" panose="02040503050406030204" pitchFamily="18" charset="0"/>
                                          </a:rPr>
                                          <m:t>𝒕</m:t>
                                        </m:r>
                                      </m:sub>
                                    </m:sSub>
                                    <m:r>
                                      <a:rPr lang="en-US"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𝑴</m:t>
                                        </m:r>
                                      </m:e>
                                      <m:sub>
                                        <m:r>
                                          <a:rPr lang="en-US" altLang="zh-CN" b="1" i="1">
                                            <a:latin typeface="Cambria Math" panose="02040503050406030204" pitchFamily="18" charset="0"/>
                                          </a:rPr>
                                          <m:t>𝒗</m:t>
                                        </m:r>
                                      </m:sub>
                                    </m:sSub>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𝒗</m:t>
                                        </m:r>
                                      </m:e>
                                      <m:sub>
                                        <m:r>
                                          <a:rPr lang="en-US" altLang="zh-CN" b="1" i="1">
                                            <a:latin typeface="Cambria Math" panose="02040503050406030204" pitchFamily="18" charset="0"/>
                                          </a:rPr>
                                          <m:t>𝒕</m:t>
                                        </m:r>
                                      </m:sub>
                                    </m:sSub>
                                  </m:e>
                                </m:d>
                              </m:e>
                            </m:d>
                          </m:e>
                          <m:sub>
                            <m:r>
                              <a:rPr lang="en-US" altLang="zh-CN" b="1" i="1">
                                <a:latin typeface="Cambria Math" panose="02040503050406030204" pitchFamily="18" charset="0"/>
                              </a:rPr>
                              <m:t>𝟐</m:t>
                            </m:r>
                          </m:sub>
                        </m:sSub>
                      </m:e>
                    </m:nary>
                  </m:oMath>
                </a14:m>
                <a:endParaRPr lang="en-US" altLang="zh-CN" b="1" dirty="0"/>
              </a:p>
            </p:txBody>
          </p:sp>
        </mc:Choice>
        <mc:Fallback xmlns="">
          <p:sp>
            <p:nvSpPr>
              <p:cNvPr id="31" name="文本框 30">
                <a:extLst>
                  <a:ext uri="{FF2B5EF4-FFF2-40B4-BE49-F238E27FC236}">
                    <a16:creationId xmlns:a16="http://schemas.microsoft.com/office/drawing/2014/main" id="{49ED5BFC-F27C-4048-8992-C3FE796B0FDA}"/>
                  </a:ext>
                </a:extLst>
              </p:cNvPr>
              <p:cNvSpPr txBox="1">
                <a:spLocks noRot="1" noChangeAspect="1" noMove="1" noResize="1" noEditPoints="1" noAdjustHandles="1" noChangeArrowheads="1" noChangeShapeType="1" noTextEdit="1"/>
              </p:cNvSpPr>
              <p:nvPr/>
            </p:nvSpPr>
            <p:spPr>
              <a:xfrm>
                <a:off x="8687380" y="1257904"/>
                <a:ext cx="3324520" cy="1837170"/>
              </a:xfrm>
              <a:prstGeom prst="rect">
                <a:avLst/>
              </a:prstGeom>
              <a:blipFill>
                <a:blip r:embed="rId5"/>
                <a:stretch>
                  <a:fillRect l="-1468" t="-2318" r="-1284" b="-33775"/>
                </a:stretch>
              </a:blipFill>
            </p:spPr>
            <p:txBody>
              <a:bodyPr/>
              <a:lstStyle/>
              <a:p>
                <a:r>
                  <a:rPr lang="zh-CN" altLang="en-US">
                    <a:noFill/>
                  </a:rPr>
                  <a:t> </a:t>
                </a:r>
              </a:p>
            </p:txBody>
          </p:sp>
        </mc:Fallback>
      </mc:AlternateContent>
      <p:pic>
        <p:nvPicPr>
          <p:cNvPr id="33" name="图片 32">
            <a:extLst>
              <a:ext uri="{FF2B5EF4-FFF2-40B4-BE49-F238E27FC236}">
                <a16:creationId xmlns:a16="http://schemas.microsoft.com/office/drawing/2014/main" id="{4394996C-AC77-4F4A-AC98-40B41EE2665E}"/>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2977376" y="3839685"/>
            <a:ext cx="2977376" cy="2564765"/>
          </a:xfrm>
          <a:prstGeom prst="rect">
            <a:avLst/>
          </a:prstGeom>
          <a:noFill/>
          <a:ln>
            <a:noFill/>
          </a:ln>
        </p:spPr>
      </p:pic>
      <p:pic>
        <p:nvPicPr>
          <p:cNvPr id="35" name="图片 34">
            <a:extLst>
              <a:ext uri="{FF2B5EF4-FFF2-40B4-BE49-F238E27FC236}">
                <a16:creationId xmlns:a16="http://schemas.microsoft.com/office/drawing/2014/main" id="{94D17667-C236-4A55-AE3A-65593F9F2196}"/>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0" y="3826368"/>
            <a:ext cx="2977376" cy="2591401"/>
          </a:xfrm>
          <a:prstGeom prst="rect">
            <a:avLst/>
          </a:prstGeom>
          <a:noFill/>
          <a:ln>
            <a:noFill/>
          </a:ln>
        </p:spPr>
      </p:pic>
      <p:pic>
        <p:nvPicPr>
          <p:cNvPr id="36" name="图片 35">
            <a:extLst>
              <a:ext uri="{FF2B5EF4-FFF2-40B4-BE49-F238E27FC236}">
                <a16:creationId xmlns:a16="http://schemas.microsoft.com/office/drawing/2014/main" id="{B0DABF11-5E40-4AF6-9AEB-FB7BE5ED4535}"/>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5954752" y="3813049"/>
            <a:ext cx="2865284" cy="2591401"/>
          </a:xfrm>
          <a:prstGeom prst="rect">
            <a:avLst/>
          </a:prstGeom>
          <a:noFill/>
          <a:ln>
            <a:noFill/>
          </a:ln>
        </p:spPr>
      </p:pic>
      <p:pic>
        <p:nvPicPr>
          <p:cNvPr id="13" name="图片 12">
            <a:extLst>
              <a:ext uri="{FF2B5EF4-FFF2-40B4-BE49-F238E27FC236}">
                <a16:creationId xmlns:a16="http://schemas.microsoft.com/office/drawing/2014/main" id="{B5288FD2-A33B-4502-B510-22D29707AFBB}"/>
              </a:ext>
            </a:extLst>
          </p:cNvPr>
          <p:cNvPicPr>
            <a:picLocks noChangeAspect="1"/>
          </p:cNvPicPr>
          <p:nvPr/>
        </p:nvPicPr>
        <p:blipFill>
          <a:blip r:embed="rId9"/>
          <a:stretch>
            <a:fillRect/>
          </a:stretch>
        </p:blipFill>
        <p:spPr>
          <a:xfrm>
            <a:off x="8746664" y="3689825"/>
            <a:ext cx="3381375" cy="2714625"/>
          </a:xfrm>
          <a:prstGeom prst="rect">
            <a:avLst/>
          </a:prstGeom>
        </p:spPr>
      </p:pic>
    </p:spTree>
    <p:extLst>
      <p:ext uri="{BB962C8B-B14F-4D97-AF65-F5344CB8AC3E}">
        <p14:creationId xmlns:p14="http://schemas.microsoft.com/office/powerpoint/2010/main" val="674805082"/>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614818"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行人不确定性建模</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grpSp>
        <p:nvGrpSpPr>
          <p:cNvPr id="20" name="组合 19">
            <a:extLst>
              <a:ext uri="{FF2B5EF4-FFF2-40B4-BE49-F238E27FC236}">
                <a16:creationId xmlns:a16="http://schemas.microsoft.com/office/drawing/2014/main" id="{6423FDFF-8905-47D3-9F12-D60AFD48DFAC}"/>
              </a:ext>
            </a:extLst>
          </p:cNvPr>
          <p:cNvGrpSpPr/>
          <p:nvPr/>
        </p:nvGrpSpPr>
        <p:grpSpPr>
          <a:xfrm>
            <a:off x="270510" y="858849"/>
            <a:ext cx="6498590" cy="5702258"/>
            <a:chOff x="270510" y="858848"/>
            <a:chExt cx="6498590" cy="5829763"/>
          </a:xfrm>
        </p:grpSpPr>
        <p:pic>
          <p:nvPicPr>
            <p:cNvPr id="22" name="图片 21">
              <a:extLst>
                <a:ext uri="{FF2B5EF4-FFF2-40B4-BE49-F238E27FC236}">
                  <a16:creationId xmlns:a16="http://schemas.microsoft.com/office/drawing/2014/main" id="{8D99905D-869A-4BE8-9B49-661965A437DE}"/>
                </a:ext>
              </a:extLst>
            </p:cNvPr>
            <p:cNvPicPr/>
            <p:nvPr/>
          </p:nvPicPr>
          <p:blipFill>
            <a:blip r:embed="rId4">
              <a:extLst>
                <a:ext uri="{28A0092B-C50C-407E-A947-70E740481C1C}">
                  <a14:useLocalDpi xmlns:a14="http://schemas.microsoft.com/office/drawing/2010/main" val="0"/>
                </a:ext>
              </a:extLst>
            </a:blip>
            <a:stretch>
              <a:fillRect/>
            </a:stretch>
          </p:blipFill>
          <p:spPr>
            <a:xfrm>
              <a:off x="270510" y="858848"/>
              <a:ext cx="6498590" cy="5829763"/>
            </a:xfrm>
            <a:prstGeom prst="rect">
              <a:avLst/>
            </a:prstGeom>
          </p:spPr>
        </p:pic>
        <p:sp>
          <p:nvSpPr>
            <p:cNvPr id="31" name="矩形 30">
              <a:extLst>
                <a:ext uri="{FF2B5EF4-FFF2-40B4-BE49-F238E27FC236}">
                  <a16:creationId xmlns:a16="http://schemas.microsoft.com/office/drawing/2014/main" id="{749A6593-49DC-449E-8742-D0A05A2DEBBC}"/>
                </a:ext>
              </a:extLst>
            </p:cNvPr>
            <p:cNvSpPr/>
            <p:nvPr/>
          </p:nvSpPr>
          <p:spPr>
            <a:xfrm>
              <a:off x="4196080" y="3976770"/>
              <a:ext cx="765362"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行人</a:t>
              </a:r>
            </a:p>
          </p:txBody>
        </p:sp>
      </p:grp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C40C0E1F-76B3-4E5C-86A0-074229D55835}"/>
                  </a:ext>
                </a:extLst>
              </p:cNvPr>
              <p:cNvSpPr txBox="1"/>
              <p:nvPr/>
            </p:nvSpPr>
            <p:spPr>
              <a:xfrm>
                <a:off x="6887846" y="1109604"/>
                <a:ext cx="4731726" cy="2269211"/>
              </a:xfrm>
              <a:prstGeom prst="rect">
                <a:avLst/>
              </a:prstGeom>
              <a:noFill/>
            </p:spPr>
            <p:txBody>
              <a:bodyPr wrap="square" rtlCol="0">
                <a:spAutoFit/>
              </a:bodyPr>
              <a:lstStyle/>
              <a:p>
                <a:r>
                  <a:rPr lang="zh-CN" altLang="en-US" b="1" dirty="0"/>
                  <a:t>意图不确定性</a:t>
                </a:r>
                <a:endParaRPr lang="en-US" altLang="zh-CN" b="1" dirty="0"/>
              </a:p>
              <a:p>
                <a:r>
                  <a:rPr lang="zh-CN" altLang="zh-CN" dirty="0"/>
                  <a:t>由于行人</a:t>
                </a:r>
                <a:r>
                  <a:rPr lang="en-US" altLang="zh-CN" dirty="0">
                    <a:latin typeface="Times New Roman" panose="02020603050405020304" pitchFamily="18" charset="0"/>
                    <a:cs typeface="Times New Roman" panose="02020603050405020304" pitchFamily="18" charset="0"/>
                  </a:rPr>
                  <a:t>Anchor</a:t>
                </a:r>
                <a:r>
                  <a:rPr lang="zh-CN" altLang="zh-CN" dirty="0"/>
                  <a:t>聚类效果不理想</a:t>
                </a:r>
                <a:r>
                  <a:rPr lang="zh-CN" altLang="en-US" dirty="0"/>
                  <a:t>，本文设计</a:t>
                </a:r>
                <a:r>
                  <a:rPr lang="zh-CN" altLang="zh-CN" dirty="0"/>
                  <a:t>基于</a:t>
                </a:r>
                <a:r>
                  <a:rPr lang="en-US" altLang="zh-CN" dirty="0">
                    <a:latin typeface="Times New Roman" panose="02020603050405020304" pitchFamily="18" charset="0"/>
                    <a:cs typeface="Times New Roman" panose="02020603050405020304" pitchFamily="18" charset="0"/>
                  </a:rPr>
                  <a:t>Anchor-Free</a:t>
                </a:r>
                <a:r>
                  <a:rPr lang="zh-CN" altLang="zh-CN" dirty="0"/>
                  <a:t>的多模分类方法来表示</a:t>
                </a:r>
                <a:r>
                  <a:rPr lang="zh-CN" altLang="en-US" dirty="0"/>
                  <a:t>行人</a:t>
                </a:r>
                <a:r>
                  <a:rPr lang="zh-CN" altLang="zh-CN" dirty="0"/>
                  <a:t>的意图不确定</a:t>
                </a:r>
                <a:r>
                  <a:rPr lang="zh-CN" altLang="en-US" dirty="0"/>
                  <a:t>性，</a:t>
                </a:r>
                <a:r>
                  <a:rPr lang="zh-CN" altLang="zh-CN" dirty="0"/>
                  <a:t>使用</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𝑂</m:t>
                        </m:r>
                      </m:e>
                      <m:sub>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𝑐𝑙𝑠</m:t>
                        </m:r>
                      </m:sub>
                    </m:sSub>
                  </m:oMath>
                </a14:m>
                <a:r>
                  <a:rPr lang="zh-CN" altLang="zh-CN" dirty="0"/>
                  <a:t>表示轨迹状态序列</a:t>
                </a:r>
                <a:r>
                  <a:rPr lang="zh-CN" altLang="en-US" dirty="0"/>
                  <a:t>。</a:t>
                </a:r>
                <a:endParaRPr lang="en-US" altLang="zh-CN" dirty="0"/>
              </a:p>
              <a:p>
                <a14:m>
                  <m:oMath xmlns:m="http://schemas.openxmlformats.org/officeDocument/2006/math">
                    <m:r>
                      <a:rPr lang="en-US" altLang="zh-CN" sz="1800" b="0" i="1" smtClean="0">
                        <a:effectLst/>
                        <a:latin typeface="Cambria Math" panose="02040503050406030204" pitchFamily="18" charset="0"/>
                        <a:ea typeface="Cambria Math" panose="02040503050406030204" pitchFamily="18" charset="0"/>
                      </a:rPr>
                      <m:t>                  </m:t>
                    </m:r>
                    <m:sSub>
                      <m:sSubPr>
                        <m:ctrlPr>
                          <a:rPr lang="zh-CN" altLang="zh-CN" sz="18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𝑂</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𝑐𝑙𝑠</m:t>
                        </m:r>
                      </m:sub>
                    </m:sSub>
                    <m:r>
                      <a:rPr lang="en-US" altLang="zh-CN" sz="1800" i="1">
                        <a:effectLst/>
                        <a:latin typeface="Cambria Math" panose="02040503050406030204" pitchFamily="18" charset="0"/>
                        <a:ea typeface="宋体" panose="02010600030101010101" pitchFamily="2" charset="-122"/>
                      </a:rPr>
                      <m:t>=</m:t>
                    </m:r>
                    <m:d>
                      <m:dPr>
                        <m:ctrlPr>
                          <a:rPr lang="zh-CN" altLang="zh-CN" sz="1800" i="1">
                            <a:effectLst/>
                            <a:latin typeface="Cambria Math" panose="02040503050406030204" pitchFamily="18" charset="0"/>
                            <a:ea typeface="Cambria Math" panose="02040503050406030204" pitchFamily="18" charset="0"/>
                          </a:rPr>
                        </m:ctrlPr>
                      </m:dPr>
                      <m:e>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,0</m:t>
                            </m:r>
                          </m:sub>
                        </m:sSub>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,1</m:t>
                            </m:r>
                          </m:sub>
                        </m:sSub>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𝐾</m:t>
                            </m:r>
                            <m:r>
                              <a:rPr lang="en-US" altLang="zh-CN" sz="1800" i="1">
                                <a:effectLst/>
                                <a:latin typeface="Cambria Math" panose="02040503050406030204" pitchFamily="18" charset="0"/>
                                <a:ea typeface="宋体" panose="02010600030101010101" pitchFamily="2" charset="-122"/>
                              </a:rPr>
                              <m:t>−1</m:t>
                            </m:r>
                          </m:sub>
                        </m:sSub>
                      </m:e>
                    </m:d>
                  </m:oMath>
                </a14:m>
                <a:r>
                  <a:rPr lang="en-US" altLang="zh-CN" sz="1800" dirty="0">
                    <a:effectLst/>
                    <a:latin typeface="Times New Roman" panose="02020603050405020304" pitchFamily="18" charset="0"/>
                    <a:ea typeface="宋体" panose="02010600030101010101" pitchFamily="2" charset="-122"/>
                  </a:rPr>
                  <a:t>                  </a:t>
                </a:r>
                <a14:m>
                  <m:oMath xmlns:m="http://schemas.openxmlformats.org/officeDocument/2006/math">
                    <m:r>
                      <a:rPr lang="en-US" altLang="zh-CN" sz="1800" b="0" i="0" smtClean="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𝜋</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𝑂</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𝑐𝑙𝑠</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𝑒𝑥𝑝</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um>
                      <m:den>
                        <m:nary>
                          <m:naryPr>
                            <m:chr m:val="∑"/>
                            <m:supHide m:val="on"/>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𝑒𝑥𝑝</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nary>
                      </m:den>
                    </m:f>
                  </m:oMath>
                </a14:m>
                <a:endParaRPr lang="en-US" altLang="zh-CN" dirty="0"/>
              </a:p>
            </p:txBody>
          </p:sp>
        </mc:Choice>
        <mc:Fallback xmlns="">
          <p:sp>
            <p:nvSpPr>
              <p:cNvPr id="33" name="文本框 32">
                <a:extLst>
                  <a:ext uri="{FF2B5EF4-FFF2-40B4-BE49-F238E27FC236}">
                    <a16:creationId xmlns:a16="http://schemas.microsoft.com/office/drawing/2014/main" id="{C40C0E1F-76B3-4E5C-86A0-074229D55835}"/>
                  </a:ext>
                </a:extLst>
              </p:cNvPr>
              <p:cNvSpPr txBox="1">
                <a:spLocks noRot="1" noChangeAspect="1" noMove="1" noResize="1" noEditPoints="1" noAdjustHandles="1" noChangeArrowheads="1" noChangeShapeType="1" noTextEdit="1"/>
              </p:cNvSpPr>
              <p:nvPr/>
            </p:nvSpPr>
            <p:spPr>
              <a:xfrm>
                <a:off x="6887846" y="1109604"/>
                <a:ext cx="4731726" cy="2269211"/>
              </a:xfrm>
              <a:prstGeom prst="rect">
                <a:avLst/>
              </a:prstGeom>
              <a:blipFill>
                <a:blip r:embed="rId5"/>
                <a:stretch>
                  <a:fillRect l="-1160" t="-2151" b="-2069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F74CAC8F-9A15-4C11-A3FB-8AA1FD741765}"/>
                  </a:ext>
                </a:extLst>
              </p:cNvPr>
              <p:cNvSpPr txBox="1"/>
              <p:nvPr/>
            </p:nvSpPr>
            <p:spPr>
              <a:xfrm>
                <a:off x="6887846" y="3354517"/>
                <a:ext cx="4415266" cy="1449756"/>
              </a:xfrm>
              <a:prstGeom prst="rect">
                <a:avLst/>
              </a:prstGeom>
              <a:noFill/>
            </p:spPr>
            <p:txBody>
              <a:bodyPr wrap="square">
                <a:spAutoFit/>
              </a:bodyPr>
              <a:lstStyle/>
              <a:p>
                <a:pPr algn="just">
                  <a:lnSpc>
                    <a:spcPct val="125000"/>
                  </a:lnSpc>
                </a:pPr>
                <a:r>
                  <a:rPr lang="zh-CN" altLang="en-US" b="1" dirty="0"/>
                  <a:t>控制不确定性</a:t>
                </a:r>
                <a:endParaRPr lang="en-US" altLang="zh-CN" sz="1800" dirty="0">
                  <a:effectLst/>
                  <a:latin typeface="Times New Roman" panose="02020603050405020304" pitchFamily="18" charset="0"/>
                  <a:ea typeface="宋体" panose="02010600030101010101" pitchFamily="2" charset="-122"/>
                </a:endParaRPr>
              </a:p>
              <a:p>
                <a:pPr indent="266700" algn="just">
                  <a:lnSpc>
                    <a:spcPct val="125000"/>
                  </a:lnSpc>
                </a:pPr>
                <a:r>
                  <a:rPr lang="zh-CN" altLang="zh-CN" sz="1800" dirty="0">
                    <a:effectLst/>
                    <a:latin typeface="Times New Roman" panose="02020603050405020304" pitchFamily="18" charset="0"/>
                    <a:ea typeface="宋体" panose="02010600030101010101" pitchFamily="2" charset="-122"/>
                  </a:rPr>
                  <a:t>行人的控制不确定性依赖于分类轨迹</a:t>
                </a:r>
                <a:r>
                  <a:rPr lang="zh-CN" altLang="en-US" sz="1800" dirty="0">
                    <a:effectLst/>
                    <a:latin typeface="Times New Roman" panose="02020603050405020304" pitchFamily="18" charset="0"/>
                    <a:ea typeface="宋体" panose="02010600030101010101" pitchFamily="2" charset="-122"/>
                  </a:rPr>
                  <a:t>每个</a:t>
                </a:r>
                <a:r>
                  <a:rPr lang="zh-CN" altLang="zh-CN" sz="1800" dirty="0">
                    <a:effectLst/>
                    <a:latin typeface="Times New Roman" panose="02020603050405020304" pitchFamily="18" charset="0"/>
                    <a:ea typeface="宋体" panose="02010600030101010101" pitchFamily="2" charset="-122"/>
                  </a:rPr>
                  <a:t>轨迹预测点的双变量高斯分布（</a:t>
                </a:r>
                <a:r>
                  <a:rPr lang="en-US" altLang="zh-CN" sz="1800" dirty="0">
                    <a:effectLst/>
                    <a:latin typeface="Times New Roman" panose="02020603050405020304" pitchFamily="18" charset="0"/>
                    <a:ea typeface="宋体" panose="02010600030101010101" pitchFamily="2" charset="-122"/>
                  </a:rPr>
                  <a:t>GMM</a:t>
                </a:r>
                <a:r>
                  <a:rPr lang="zh-CN" altLang="zh-CN" sz="1800" dirty="0">
                    <a:effectLst/>
                    <a:latin typeface="Times New Roman" panose="02020603050405020304" pitchFamily="18" charset="0"/>
                    <a:ea typeface="宋体" panose="02010600030101010101" pitchFamily="2" charset="-122"/>
                  </a:rPr>
                  <a:t>）：</a:t>
                </a:r>
              </a:p>
              <a:p>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𝜑</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e>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𝑂</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𝑐𝑙𝑠</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𝜙</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𝜌</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800" dirty="0">
                    <a:effectLst/>
                    <a:latin typeface="宋体" panose="02010600030101010101" pitchFamily="2" charset="-122"/>
                    <a:cs typeface="Times New Roman" panose="02020603050405020304" pitchFamily="18" charset="0"/>
                  </a:rPr>
                  <a:t> </a:t>
                </a:r>
                <a:endParaRPr lang="zh-CN" altLang="en-US" dirty="0"/>
              </a:p>
            </p:txBody>
          </p:sp>
        </mc:Choice>
        <mc:Fallback xmlns="">
          <p:sp>
            <p:nvSpPr>
              <p:cNvPr id="35" name="文本框 34">
                <a:extLst>
                  <a:ext uri="{FF2B5EF4-FFF2-40B4-BE49-F238E27FC236}">
                    <a16:creationId xmlns:a16="http://schemas.microsoft.com/office/drawing/2014/main" id="{F74CAC8F-9A15-4C11-A3FB-8AA1FD741765}"/>
                  </a:ext>
                </a:extLst>
              </p:cNvPr>
              <p:cNvSpPr txBox="1">
                <a:spLocks noRot="1" noChangeAspect="1" noMove="1" noResize="1" noEditPoints="1" noAdjustHandles="1" noChangeArrowheads="1" noChangeShapeType="1" noTextEdit="1"/>
              </p:cNvSpPr>
              <p:nvPr/>
            </p:nvSpPr>
            <p:spPr>
              <a:xfrm>
                <a:off x="6887846" y="3354517"/>
                <a:ext cx="4415266" cy="1449756"/>
              </a:xfrm>
              <a:prstGeom prst="rect">
                <a:avLst/>
              </a:prstGeom>
              <a:blipFill>
                <a:blip r:embed="rId6"/>
                <a:stretch>
                  <a:fillRect l="-1243" t="-840" r="-6215" b="-16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C2C526FF-0337-4F52-81CD-EC482DD9D160}"/>
                  </a:ext>
                </a:extLst>
              </p:cNvPr>
              <p:cNvSpPr txBox="1"/>
              <p:nvPr/>
            </p:nvSpPr>
            <p:spPr>
              <a:xfrm>
                <a:off x="6887846" y="5078549"/>
                <a:ext cx="4642515" cy="1153714"/>
              </a:xfrm>
              <a:prstGeom prst="rect">
                <a:avLst/>
              </a:prstGeom>
              <a:noFill/>
            </p:spPr>
            <p:txBody>
              <a:bodyPr wrap="square">
                <a:spAutoFit/>
              </a:bodyPr>
              <a:lstStyle/>
              <a:p>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行人</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不确定性模型</a:t>
                </a:r>
                <a:endParaRPr lang="en-US" altLang="zh-CN" b="1" dirty="0">
                  <a:latin typeface="Times New Roman" panose="02020603050405020304" pitchFamily="18"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𝑝</m:t>
                          </m:r>
                        </m:sub>
                      </m:sSub>
                      <m:d>
                        <m:dPr>
                          <m:ctrlPr>
                            <a:rPr lang="zh-CN" altLang="zh-CN" i="1">
                              <a:latin typeface="Cambria Math" panose="02040503050406030204" pitchFamily="18" charset="0"/>
                            </a:rPr>
                          </m:ctrlPr>
                        </m:dPr>
                        <m:e>
                          <m:r>
                            <a:rPr lang="en-US" altLang="zh-CN" i="1">
                              <a:latin typeface="Cambria Math" panose="02040503050406030204" pitchFamily="18" charset="0"/>
                            </a:rPr>
                            <m:t>𝑠</m:t>
                          </m:r>
                        </m:e>
                        <m:e>
                          <m:r>
                            <a:rPr lang="en-US" altLang="zh-CN" i="1">
                              <a:latin typeface="Cambria Math" panose="02040503050406030204" pitchFamily="18" charset="0"/>
                            </a:rPr>
                            <m:t>𝑥</m:t>
                          </m:r>
                        </m:e>
                      </m:d>
                      <m:r>
                        <a:rPr lang="en-US" altLang="zh-CN" i="1">
                          <a:latin typeface="Cambria Math" panose="02040503050406030204" pitchFamily="18" charset="0"/>
                        </a:rPr>
                        <m:t>=</m:t>
                      </m:r>
                      <m:nary>
                        <m:naryPr>
                          <m:chr m:val="∑"/>
                          <m:ctrlPr>
                            <a:rPr lang="zh-CN" altLang="zh-CN" i="1">
                              <a:latin typeface="Cambria Math" panose="02040503050406030204" pitchFamily="18" charset="0"/>
                            </a:rPr>
                          </m:ctrlPr>
                        </m:naryPr>
                        <m:sub>
                          <m:r>
                            <a:rPr lang="en-US" altLang="zh-CN" i="1">
                              <a:latin typeface="Cambria Math" panose="02040503050406030204" pitchFamily="18" charset="0"/>
                            </a:rPr>
                            <m:t>𝑘</m:t>
                          </m:r>
                          <m:r>
                            <a:rPr lang="en-US" altLang="zh-CN" i="1">
                              <a:latin typeface="Cambria Math" panose="02040503050406030204" pitchFamily="18" charset="0"/>
                            </a:rPr>
                            <m:t>=1</m:t>
                          </m:r>
                        </m:sub>
                        <m:sup>
                          <m:r>
                            <a:rPr lang="en-US" altLang="zh-CN" i="1">
                              <a:latin typeface="Cambria Math" panose="02040503050406030204" pitchFamily="18" charset="0"/>
                            </a:rPr>
                            <m:t>𝐾</m:t>
                          </m:r>
                        </m:sup>
                        <m:e>
                          <m:r>
                            <a:rPr lang="en-US" altLang="zh-CN" i="1">
                              <a:latin typeface="Cambria Math" panose="02040503050406030204" pitchFamily="18" charset="0"/>
                            </a:rPr>
                            <m:t>𝜋</m:t>
                          </m:r>
                          <m:d>
                            <m:dPr>
                              <m:ctrlPr>
                                <a:rPr lang="zh-CN" altLang="zh-CN" i="1">
                                  <a:latin typeface="Cambria Math" panose="02040503050406030204" pitchFamily="18" charset="0"/>
                                </a:rPr>
                              </m:ctrlPr>
                            </m:dPr>
                            <m:e>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𝑂</m:t>
                                  </m:r>
                                </m:e>
                                <m:sub>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𝑐𝑙𝑠</m:t>
                                  </m:r>
                                </m:sub>
                                <m:sup>
                                  <m:r>
                                    <a:rPr lang="en-US" altLang="zh-CN" i="1">
                                      <a:latin typeface="Cambria Math" panose="02040503050406030204" pitchFamily="18" charset="0"/>
                                    </a:rPr>
                                    <m:t>𝑘</m:t>
                                  </m:r>
                                </m:sup>
                              </m:sSubSup>
                            </m:e>
                            <m:e>
                              <m:r>
                                <a:rPr lang="en-US" altLang="zh-CN" i="1">
                                  <a:latin typeface="Cambria Math" panose="02040503050406030204" pitchFamily="18" charset="0"/>
                                </a:rPr>
                                <m:t>𝑥</m:t>
                              </m:r>
                            </m:e>
                          </m:d>
                          <m:nary>
                            <m:naryPr>
                              <m:chr m:val="∏"/>
                              <m:ctrlPr>
                                <a:rPr lang="zh-CN" altLang="zh-CN" i="1">
                                  <a:latin typeface="Cambria Math" panose="02040503050406030204" pitchFamily="18" charset="0"/>
                                </a:rPr>
                              </m:ctrlPr>
                            </m:naryPr>
                            <m:sub>
                              <m:r>
                                <a:rPr lang="en-US" altLang="zh-CN" i="1">
                                  <a:latin typeface="Cambria Math" panose="02040503050406030204" pitchFamily="18" charset="0"/>
                                </a:rPr>
                                <m:t>𝑡</m:t>
                              </m:r>
                              <m:r>
                                <a:rPr lang="en-US" altLang="zh-CN" i="1">
                                  <a:latin typeface="Cambria Math" panose="02040503050406030204" pitchFamily="18" charset="0"/>
                                </a:rPr>
                                <m:t>=1</m:t>
                              </m:r>
                            </m:sub>
                            <m:sup>
                              <m:r>
                                <a:rPr lang="en-US" altLang="zh-CN" i="1">
                                  <a:latin typeface="Cambria Math" panose="02040503050406030204" pitchFamily="18" charset="0"/>
                                </a:rPr>
                                <m:t>𝑇</m:t>
                              </m:r>
                            </m:sup>
                            <m:e>
                              <m:r>
                                <a:rPr lang="en-US" altLang="zh-CN" i="1">
                                  <a:latin typeface="Cambria Math" panose="02040503050406030204" pitchFamily="18" charset="0"/>
                                </a:rPr>
                                <m:t>𝜑</m:t>
                              </m:r>
                              <m:d>
                                <m:dPr>
                                  <m:ctrlPr>
                                    <a:rPr lang="zh-CN" altLang="zh-CN" i="1">
                                      <a:latin typeface="Cambria Math" panose="02040503050406030204" pitchFamily="18" charset="0"/>
                                    </a:rPr>
                                  </m:ctrlPr>
                                </m:dPr>
                                <m:e>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𝑠</m:t>
                                      </m:r>
                                    </m:e>
                                    <m:sub>
                                      <m:r>
                                        <a:rPr lang="en-US" altLang="zh-CN" i="1">
                                          <a:latin typeface="Cambria Math" panose="02040503050406030204" pitchFamily="18" charset="0"/>
                                        </a:rPr>
                                        <m:t>𝑡</m:t>
                                      </m:r>
                                    </m:sub>
                                    <m:sup>
                                      <m:r>
                                        <a:rPr lang="en-US" altLang="zh-CN" i="1">
                                          <a:latin typeface="Cambria Math" panose="02040503050406030204" pitchFamily="18" charset="0"/>
                                        </a:rPr>
                                        <m:t>𝑘</m:t>
                                      </m:r>
                                    </m:sup>
                                  </m:sSubSup>
                                </m:e>
                                <m:e>
                                  <m:sSub>
                                    <m:sSubPr>
                                      <m:ctrlPr>
                                        <a:rPr lang="zh-CN" altLang="zh-CN" i="1">
                                          <a:latin typeface="Cambria Math" panose="02040503050406030204" pitchFamily="18" charset="0"/>
                                        </a:rPr>
                                      </m:ctrlPr>
                                    </m:sSubPr>
                                    <m:e>
                                      <m:r>
                                        <a:rPr lang="en-US" altLang="zh-CN" i="1">
                                          <a:latin typeface="Cambria Math" panose="02040503050406030204" pitchFamily="18" charset="0"/>
                                        </a:rPr>
                                        <m:t>𝑂</m:t>
                                      </m:r>
                                    </m:e>
                                    <m:sub>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𝑐𝑙𝑠</m:t>
                                      </m:r>
                                    </m:sub>
                                  </m:sSub>
                                  <m:r>
                                    <a:rPr lang="en-US" altLang="zh-CN" i="1">
                                      <a:latin typeface="Cambria Math" panose="02040503050406030204" pitchFamily="18" charset="0"/>
                                    </a:rPr>
                                    <m:t>,</m:t>
                                  </m:r>
                                  <m:r>
                                    <a:rPr lang="en-US" altLang="zh-CN" i="1">
                                      <a:latin typeface="Cambria Math" panose="02040503050406030204" pitchFamily="18" charset="0"/>
                                    </a:rPr>
                                    <m:t>𝑥</m:t>
                                  </m:r>
                                </m:e>
                              </m:d>
                            </m:e>
                          </m:nary>
                          <m:r>
                            <a:rPr lang="en-US" altLang="zh-CN" i="1">
                              <a:latin typeface="Cambria Math" panose="02040503050406030204" pitchFamily="18" charset="0"/>
                            </a:rPr>
                            <m:t> </m:t>
                          </m:r>
                        </m:e>
                      </m:nary>
                    </m:oMath>
                  </m:oMathPara>
                </a14:m>
                <a:endParaRPr lang="zh-CN" altLang="en-US" dirty="0"/>
              </a:p>
            </p:txBody>
          </p:sp>
        </mc:Choice>
        <mc:Fallback xmlns="">
          <p:sp>
            <p:nvSpPr>
              <p:cNvPr id="36" name="文本框 35">
                <a:extLst>
                  <a:ext uri="{FF2B5EF4-FFF2-40B4-BE49-F238E27FC236}">
                    <a16:creationId xmlns:a16="http://schemas.microsoft.com/office/drawing/2014/main" id="{C2C526FF-0337-4F52-81CD-EC482DD9D160}"/>
                  </a:ext>
                </a:extLst>
              </p:cNvPr>
              <p:cNvSpPr txBox="1">
                <a:spLocks noRot="1" noChangeAspect="1" noMove="1" noResize="1" noEditPoints="1" noAdjustHandles="1" noChangeArrowheads="1" noChangeShapeType="1" noTextEdit="1"/>
              </p:cNvSpPr>
              <p:nvPr/>
            </p:nvSpPr>
            <p:spPr>
              <a:xfrm>
                <a:off x="6887846" y="5078549"/>
                <a:ext cx="4642515" cy="1153714"/>
              </a:xfrm>
              <a:prstGeom prst="rect">
                <a:avLst/>
              </a:prstGeom>
              <a:blipFill>
                <a:blip r:embed="rId7"/>
                <a:stretch>
                  <a:fillRect l="-1183" t="-3704"/>
                </a:stretch>
              </a:blipFill>
            </p:spPr>
            <p:txBody>
              <a:bodyPr/>
              <a:lstStyle/>
              <a:p>
                <a:r>
                  <a:rPr lang="zh-CN" altLang="en-US">
                    <a:noFill/>
                  </a:rPr>
                  <a:t> </a:t>
                </a:r>
              </a:p>
            </p:txBody>
          </p:sp>
        </mc:Fallback>
      </mc:AlternateContent>
      <p:sp>
        <p:nvSpPr>
          <p:cNvPr id="3" name="椭圆 2">
            <a:extLst>
              <a:ext uri="{FF2B5EF4-FFF2-40B4-BE49-F238E27FC236}">
                <a16:creationId xmlns:a16="http://schemas.microsoft.com/office/drawing/2014/main" id="{E7B3BEB4-E70E-419A-AFB4-03007FD94450}"/>
              </a:ext>
            </a:extLst>
          </p:cNvPr>
          <p:cNvSpPr/>
          <p:nvPr/>
        </p:nvSpPr>
        <p:spPr>
          <a:xfrm>
            <a:off x="3760483" y="3861124"/>
            <a:ext cx="435597" cy="3837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76389744"/>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5.8|8.3|2.3"/>
</p:tagLst>
</file>

<file path=ppt/tags/tag2.xml><?xml version="1.0" encoding="utf-8"?>
<p:tagLst xmlns:a="http://schemas.openxmlformats.org/drawingml/2006/main" xmlns:r="http://schemas.openxmlformats.org/officeDocument/2006/relationships" xmlns:p="http://schemas.openxmlformats.org/presentationml/2006/main">
  <p:tag name="TIMING" val="|27.2|5.8"/>
</p:tagLst>
</file>

<file path=ppt/theme/theme1.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4643</TotalTime>
  <Words>5527</Words>
  <Application>Microsoft Office PowerPoint</Application>
  <PresentationFormat>宽屏</PresentationFormat>
  <Paragraphs>344</Paragraphs>
  <Slides>37</Slides>
  <Notes>37</Notes>
  <HiddenSlides>0</HiddenSlides>
  <MMClips>2</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vt:i4>
      </vt:variant>
      <vt:variant>
        <vt:lpstr>幻灯片标题</vt:lpstr>
      </vt:variant>
      <vt:variant>
        <vt:i4>37</vt:i4>
      </vt:variant>
    </vt:vector>
  </HeadingPairs>
  <TitlesOfParts>
    <vt:vector size="51" baseType="lpstr">
      <vt:lpstr>方正兰亭中黑_GBK</vt:lpstr>
      <vt:lpstr>楷体</vt:lpstr>
      <vt:lpstr>宋体</vt:lpstr>
      <vt:lpstr>微软雅黑</vt:lpstr>
      <vt:lpstr>Arial</vt:lpstr>
      <vt:lpstr>Calibri</vt:lpstr>
      <vt:lpstr>Calibri Light</vt:lpstr>
      <vt:lpstr>Cambria Math</vt:lpstr>
      <vt:lpstr>Impact</vt:lpstr>
      <vt:lpstr>Times New Roman</vt:lpstr>
      <vt:lpstr>Wingdings</vt:lpstr>
      <vt:lpstr>Office 主题</vt:lpstr>
      <vt:lpstr>Visio</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熊猫办公PPT</dc:title>
  <dc:creator>熊猫办公</dc:creator>
  <cp:keywords>www.tukuppt.com</cp:keywords>
  <cp:lastModifiedBy>bin zhou</cp:lastModifiedBy>
  <cp:revision>341</cp:revision>
  <dcterms:created xsi:type="dcterms:W3CDTF">2018-11-15T04:34:00Z</dcterms:created>
  <dcterms:modified xsi:type="dcterms:W3CDTF">2021-05-31T14:50:04Z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2052-10.1.0.7697</vt:lpwstr>
  </property>
  <property fmtid="{D5CDD505-2E9C-101B-9397-08002B2CF9AE}" pid="3" name="KSORubyTemplateID">
    <vt:lpwstr>13</vt:lpwstr>
  </property>
</Properties>
</file>